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59" r:id="rId3"/>
    <p:sldId id="260" r:id="rId4"/>
    <p:sldId id="261" r:id="rId5"/>
    <p:sldId id="262" r:id="rId6"/>
    <p:sldId id="263" r:id="rId7"/>
    <p:sldId id="264" r:id="rId8"/>
    <p:sldId id="326" r:id="rId9"/>
    <p:sldId id="265" r:id="rId10"/>
    <p:sldId id="266" r:id="rId11"/>
    <p:sldId id="268" r:id="rId12"/>
    <p:sldId id="269" r:id="rId13"/>
    <p:sldId id="272" r:id="rId14"/>
    <p:sldId id="274" r:id="rId15"/>
    <p:sldId id="275" r:id="rId16"/>
    <p:sldId id="279" r:id="rId17"/>
    <p:sldId id="280" r:id="rId18"/>
    <p:sldId id="281" r:id="rId19"/>
    <p:sldId id="282" r:id="rId20"/>
    <p:sldId id="284" r:id="rId21"/>
    <p:sldId id="285" r:id="rId22"/>
    <p:sldId id="327" r:id="rId23"/>
    <p:sldId id="330" r:id="rId24"/>
    <p:sldId id="355" r:id="rId25"/>
    <p:sldId id="371" r:id="rId26"/>
    <p:sldId id="372" r:id="rId27"/>
    <p:sldId id="373" r:id="rId28"/>
    <p:sldId id="370" r:id="rId29"/>
    <p:sldId id="374" r:id="rId30"/>
    <p:sldId id="375" r:id="rId31"/>
    <p:sldId id="376" r:id="rId32"/>
    <p:sldId id="377" r:id="rId33"/>
    <p:sldId id="299" r:id="rId34"/>
    <p:sldId id="337" r:id="rId35"/>
    <p:sldId id="349" r:id="rId36"/>
    <p:sldId id="342" r:id="rId37"/>
    <p:sldId id="343" r:id="rId38"/>
    <p:sldId id="344" r:id="rId39"/>
    <p:sldId id="347" r:id="rId40"/>
    <p:sldId id="351" r:id="rId41"/>
    <p:sldId id="340" r:id="rId42"/>
    <p:sldId id="352" r:id="rId43"/>
    <p:sldId id="378" r:id="rId44"/>
    <p:sldId id="350" r:id="rId45"/>
    <p:sldId id="345" r:id="rId46"/>
    <p:sldId id="346" r:id="rId47"/>
    <p:sldId id="354" r:id="rId48"/>
    <p:sldId id="334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507D0-E93F-4E30-A022-474817372A9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B7F5B7D-1A0E-443D-9BCD-AE166EA07125}">
      <dgm:prSet phldrT="[文本]"/>
      <dgm:spPr/>
      <dgm:t>
        <a:bodyPr/>
        <a:lstStyle/>
        <a:p>
          <a:r>
            <a:rPr lang="en-US" altLang="en-US" dirty="0"/>
            <a:t>6S</a:t>
          </a:r>
          <a:r>
            <a:rPr lang="zh-CN" altLang="en-US" dirty="0"/>
            <a:t>基础知识</a:t>
          </a:r>
        </a:p>
      </dgm:t>
    </dgm:pt>
    <dgm:pt modelId="{64D0C240-6457-4BA9-AFE4-57C01648EEA6}" type="parTrans" cxnId="{2BE77C95-9E70-413B-8A8A-40D612389BB4}">
      <dgm:prSet/>
      <dgm:spPr/>
      <dgm:t>
        <a:bodyPr/>
        <a:lstStyle/>
        <a:p>
          <a:endParaRPr lang="zh-CN" altLang="en-US"/>
        </a:p>
      </dgm:t>
    </dgm:pt>
    <dgm:pt modelId="{6C78B20A-265B-4139-9C5D-89EB2D0EEF8C}" type="sibTrans" cxnId="{2BE77C95-9E70-413B-8A8A-40D612389BB4}">
      <dgm:prSet/>
      <dgm:spPr/>
      <dgm:t>
        <a:bodyPr/>
        <a:lstStyle/>
        <a:p>
          <a:endParaRPr lang="zh-CN" altLang="en-US"/>
        </a:p>
      </dgm:t>
    </dgm:pt>
    <dgm:pt modelId="{41477FA4-A3ED-4805-BF05-5C7120FE2113}">
      <dgm:prSet phldrT="[文本]"/>
      <dgm:spPr/>
      <dgm:t>
        <a:bodyPr/>
        <a:lstStyle/>
        <a:p>
          <a:r>
            <a:rPr lang="zh-CN" altLang="en-US" dirty="0"/>
            <a:t>日常</a:t>
          </a:r>
          <a:r>
            <a:rPr lang="en-US" altLang="en-US" dirty="0"/>
            <a:t>6S </a:t>
          </a:r>
          <a:r>
            <a:rPr lang="zh-CN" altLang="en-US" dirty="0"/>
            <a:t>应急知识点</a:t>
          </a:r>
        </a:p>
      </dgm:t>
    </dgm:pt>
    <dgm:pt modelId="{B2620067-68A2-418D-9BF9-7E72755EC9D6}" type="parTrans" cxnId="{B75A3EB1-B0EF-4AC6-AD90-5503A4891CD9}">
      <dgm:prSet/>
      <dgm:spPr/>
      <dgm:t>
        <a:bodyPr/>
        <a:lstStyle/>
        <a:p>
          <a:endParaRPr lang="zh-CN" altLang="en-US"/>
        </a:p>
      </dgm:t>
    </dgm:pt>
    <dgm:pt modelId="{D9151443-02EC-4808-BBA6-CFD9630136EA}" type="sibTrans" cxnId="{B75A3EB1-B0EF-4AC6-AD90-5503A4891CD9}">
      <dgm:prSet/>
      <dgm:spPr/>
      <dgm:t>
        <a:bodyPr/>
        <a:lstStyle/>
        <a:p>
          <a:endParaRPr lang="zh-CN" altLang="en-US"/>
        </a:p>
      </dgm:t>
    </dgm:pt>
    <dgm:pt modelId="{20D1D975-2C54-460F-BCEC-14D8F69C3495}">
      <dgm:prSet phldrT="[文本]"/>
      <dgm:spPr/>
      <dgm:t>
        <a:bodyPr/>
        <a:lstStyle/>
        <a:p>
          <a:r>
            <a:rPr lang="zh-CN" altLang="en-US" dirty="0"/>
            <a:t>其它</a:t>
          </a:r>
          <a:r>
            <a:rPr lang="en-US" altLang="en-US" dirty="0"/>
            <a:t>6S</a:t>
          </a:r>
          <a:r>
            <a:rPr lang="zh-CN" altLang="en-US" dirty="0"/>
            <a:t>知识点</a:t>
          </a:r>
        </a:p>
      </dgm:t>
    </dgm:pt>
    <dgm:pt modelId="{F466E9A6-A13E-40B9-BECF-AE600421BF82}" type="parTrans" cxnId="{2E6D10BD-0379-431F-82F5-9B9A091CD6F7}">
      <dgm:prSet/>
      <dgm:spPr/>
      <dgm:t>
        <a:bodyPr/>
        <a:lstStyle/>
        <a:p>
          <a:endParaRPr lang="zh-CN" altLang="en-US"/>
        </a:p>
      </dgm:t>
    </dgm:pt>
    <dgm:pt modelId="{5C2870FC-2FFC-46DF-B63F-4FC48A344BB0}" type="sibTrans" cxnId="{2E6D10BD-0379-431F-82F5-9B9A091CD6F7}">
      <dgm:prSet/>
      <dgm:spPr/>
      <dgm:t>
        <a:bodyPr/>
        <a:lstStyle/>
        <a:p>
          <a:endParaRPr lang="zh-CN" altLang="en-US"/>
        </a:p>
      </dgm:t>
    </dgm:pt>
    <dgm:pt modelId="{4C16D98F-CB83-4AF3-B1A4-E87DDAADA7F6}">
      <dgm:prSet/>
      <dgm:spPr/>
      <dgm:t>
        <a:bodyPr/>
        <a:lstStyle/>
        <a:p>
          <a:r>
            <a:rPr lang="zh-CN" altLang="en-US" dirty="0"/>
            <a:t>设备</a:t>
          </a:r>
          <a:r>
            <a:rPr lang="en-US" altLang="zh-CN" dirty="0"/>
            <a:t>6S</a:t>
          </a:r>
          <a:r>
            <a:rPr lang="zh-CN" altLang="en-US" dirty="0"/>
            <a:t>案例本质分析</a:t>
          </a:r>
        </a:p>
      </dgm:t>
    </dgm:pt>
    <dgm:pt modelId="{BF1BDEC3-E8D6-4513-800D-456B1FE8B649}" type="parTrans" cxnId="{511C1151-85AF-4A96-8946-932C2CC78487}">
      <dgm:prSet/>
      <dgm:spPr/>
      <dgm:t>
        <a:bodyPr/>
        <a:lstStyle/>
        <a:p>
          <a:endParaRPr lang="zh-CN" altLang="en-US"/>
        </a:p>
      </dgm:t>
    </dgm:pt>
    <dgm:pt modelId="{63BEC0F5-54AF-42A7-85EF-CD4410934BC4}" type="sibTrans" cxnId="{511C1151-85AF-4A96-8946-932C2CC78487}">
      <dgm:prSet/>
      <dgm:spPr/>
      <dgm:t>
        <a:bodyPr/>
        <a:lstStyle/>
        <a:p>
          <a:endParaRPr lang="zh-CN" altLang="en-US"/>
        </a:p>
      </dgm:t>
    </dgm:pt>
    <dgm:pt modelId="{C54358AF-017B-4B64-97E3-3B3A858EEE8F}">
      <dgm:prSet/>
      <dgm:spPr/>
      <dgm:t>
        <a:bodyPr/>
        <a:lstStyle/>
        <a:p>
          <a:r>
            <a:rPr lang="zh-CN" altLang="en-US" dirty="0"/>
            <a:t>设备移交前排查表</a:t>
          </a:r>
        </a:p>
      </dgm:t>
    </dgm:pt>
    <dgm:pt modelId="{F862B3B0-50FF-427A-8B93-B93DC89F2CD5}" type="parTrans" cxnId="{B6734FB4-EFE5-4747-83E4-AEFE3560F3AA}">
      <dgm:prSet/>
      <dgm:spPr/>
      <dgm:t>
        <a:bodyPr/>
        <a:lstStyle/>
        <a:p>
          <a:endParaRPr lang="zh-CN" altLang="en-US"/>
        </a:p>
      </dgm:t>
    </dgm:pt>
    <dgm:pt modelId="{93AECD9E-9CCD-4966-8AF7-CC0334FE3FD3}" type="sibTrans" cxnId="{B6734FB4-EFE5-4747-83E4-AEFE3560F3AA}">
      <dgm:prSet/>
      <dgm:spPr/>
      <dgm:t>
        <a:bodyPr/>
        <a:lstStyle/>
        <a:p>
          <a:endParaRPr lang="zh-CN" altLang="en-US"/>
        </a:p>
      </dgm:t>
    </dgm:pt>
    <dgm:pt modelId="{BCDC89C6-32BC-4CCF-B7ED-D2B13565630D}" type="pres">
      <dgm:prSet presAssocID="{54E507D0-E93F-4E30-A022-474817372A9A}" presName="Name0" presStyleCnt="0">
        <dgm:presLayoutVars>
          <dgm:chMax val="7"/>
          <dgm:chPref val="7"/>
          <dgm:dir/>
        </dgm:presLayoutVars>
      </dgm:prSet>
      <dgm:spPr/>
    </dgm:pt>
    <dgm:pt modelId="{87033D01-5231-4070-8033-4784B4637ED0}" type="pres">
      <dgm:prSet presAssocID="{54E507D0-E93F-4E30-A022-474817372A9A}" presName="Name1" presStyleCnt="0"/>
      <dgm:spPr/>
    </dgm:pt>
    <dgm:pt modelId="{84E15813-723D-4323-9E1E-2E2D96EDEE28}" type="pres">
      <dgm:prSet presAssocID="{54E507D0-E93F-4E30-A022-474817372A9A}" presName="cycle" presStyleCnt="0"/>
      <dgm:spPr/>
    </dgm:pt>
    <dgm:pt modelId="{A09285D2-4561-4616-A776-F41925A577B5}" type="pres">
      <dgm:prSet presAssocID="{54E507D0-E93F-4E30-A022-474817372A9A}" presName="srcNode" presStyleLbl="node1" presStyleIdx="0" presStyleCnt="5"/>
      <dgm:spPr/>
    </dgm:pt>
    <dgm:pt modelId="{6AEE040D-ACD2-4C12-810A-E84AB618059F}" type="pres">
      <dgm:prSet presAssocID="{54E507D0-E93F-4E30-A022-474817372A9A}" presName="conn" presStyleLbl="parChTrans1D2" presStyleIdx="0" presStyleCnt="1"/>
      <dgm:spPr/>
    </dgm:pt>
    <dgm:pt modelId="{45AC66CC-6E32-412A-B2CF-ACD7C78565CE}" type="pres">
      <dgm:prSet presAssocID="{54E507D0-E93F-4E30-A022-474817372A9A}" presName="extraNode" presStyleLbl="node1" presStyleIdx="0" presStyleCnt="5"/>
      <dgm:spPr/>
    </dgm:pt>
    <dgm:pt modelId="{4476D951-02E4-42B0-A6E9-BE3ECD6AC81D}" type="pres">
      <dgm:prSet presAssocID="{54E507D0-E93F-4E30-A022-474817372A9A}" presName="dstNode" presStyleLbl="node1" presStyleIdx="0" presStyleCnt="5"/>
      <dgm:spPr/>
    </dgm:pt>
    <dgm:pt modelId="{715FB741-C5F9-4FD5-BC56-31F24FF39195}" type="pres">
      <dgm:prSet presAssocID="{BB7F5B7D-1A0E-443D-9BCD-AE166EA07125}" presName="text_1" presStyleLbl="node1" presStyleIdx="0" presStyleCnt="5">
        <dgm:presLayoutVars>
          <dgm:bulletEnabled val="1"/>
        </dgm:presLayoutVars>
      </dgm:prSet>
      <dgm:spPr/>
    </dgm:pt>
    <dgm:pt modelId="{9EACA417-D78E-4CA9-A33A-DCE41FBAA824}" type="pres">
      <dgm:prSet presAssocID="{BB7F5B7D-1A0E-443D-9BCD-AE166EA07125}" presName="accent_1" presStyleCnt="0"/>
      <dgm:spPr/>
    </dgm:pt>
    <dgm:pt modelId="{02210B21-5C2D-48A4-A338-92D1888DC8D9}" type="pres">
      <dgm:prSet presAssocID="{BB7F5B7D-1A0E-443D-9BCD-AE166EA07125}" presName="accentRepeatNode" presStyleLbl="solidFgAcc1" presStyleIdx="0" presStyleCnt="5"/>
      <dgm:spPr/>
    </dgm:pt>
    <dgm:pt modelId="{57C16616-4A0F-4172-BD5F-C7894B9F8940}" type="pres">
      <dgm:prSet presAssocID="{41477FA4-A3ED-4805-BF05-5C7120FE2113}" presName="text_2" presStyleLbl="node1" presStyleIdx="1" presStyleCnt="5">
        <dgm:presLayoutVars>
          <dgm:bulletEnabled val="1"/>
        </dgm:presLayoutVars>
      </dgm:prSet>
      <dgm:spPr/>
    </dgm:pt>
    <dgm:pt modelId="{C88DB777-E2BC-4DE7-A440-03CFC45B6E05}" type="pres">
      <dgm:prSet presAssocID="{41477FA4-A3ED-4805-BF05-5C7120FE2113}" presName="accent_2" presStyleCnt="0"/>
      <dgm:spPr/>
    </dgm:pt>
    <dgm:pt modelId="{111FC0D4-2E12-4827-9CCC-01A60B4FDD79}" type="pres">
      <dgm:prSet presAssocID="{41477FA4-A3ED-4805-BF05-5C7120FE2113}" presName="accentRepeatNode" presStyleLbl="solidFgAcc1" presStyleIdx="1" presStyleCnt="5"/>
      <dgm:spPr/>
    </dgm:pt>
    <dgm:pt modelId="{2AE4B067-E6A2-4E58-9B29-395D74B6991C}" type="pres">
      <dgm:prSet presAssocID="{20D1D975-2C54-460F-BCEC-14D8F69C3495}" presName="text_3" presStyleLbl="node1" presStyleIdx="2" presStyleCnt="5">
        <dgm:presLayoutVars>
          <dgm:bulletEnabled val="1"/>
        </dgm:presLayoutVars>
      </dgm:prSet>
      <dgm:spPr/>
    </dgm:pt>
    <dgm:pt modelId="{31F8A7F6-5A07-4C26-8E92-552DA1DFF648}" type="pres">
      <dgm:prSet presAssocID="{20D1D975-2C54-460F-BCEC-14D8F69C3495}" presName="accent_3" presStyleCnt="0"/>
      <dgm:spPr/>
    </dgm:pt>
    <dgm:pt modelId="{FBEFB90C-09FA-48F9-ACBF-430D00780B9B}" type="pres">
      <dgm:prSet presAssocID="{20D1D975-2C54-460F-BCEC-14D8F69C3495}" presName="accentRepeatNode" presStyleLbl="solidFgAcc1" presStyleIdx="2" presStyleCnt="5"/>
      <dgm:spPr/>
    </dgm:pt>
    <dgm:pt modelId="{0EFF4619-A4F1-4699-99B1-BDA6457114D7}" type="pres">
      <dgm:prSet presAssocID="{4C16D98F-CB83-4AF3-B1A4-E87DDAADA7F6}" presName="text_4" presStyleLbl="node1" presStyleIdx="3" presStyleCnt="5">
        <dgm:presLayoutVars>
          <dgm:bulletEnabled val="1"/>
        </dgm:presLayoutVars>
      </dgm:prSet>
      <dgm:spPr/>
    </dgm:pt>
    <dgm:pt modelId="{EA813D9B-1BC0-42C5-871B-08616778BF0E}" type="pres">
      <dgm:prSet presAssocID="{4C16D98F-CB83-4AF3-B1A4-E87DDAADA7F6}" presName="accent_4" presStyleCnt="0"/>
      <dgm:spPr/>
    </dgm:pt>
    <dgm:pt modelId="{883BA71C-38B8-4CDE-B4F5-A34FD77A65C5}" type="pres">
      <dgm:prSet presAssocID="{4C16D98F-CB83-4AF3-B1A4-E87DDAADA7F6}" presName="accentRepeatNode" presStyleLbl="solidFgAcc1" presStyleIdx="3" presStyleCnt="5"/>
      <dgm:spPr/>
    </dgm:pt>
    <dgm:pt modelId="{5BCF4E40-6857-41BD-9FB7-3722A19622E7}" type="pres">
      <dgm:prSet presAssocID="{C54358AF-017B-4B64-97E3-3B3A858EEE8F}" presName="text_5" presStyleLbl="node1" presStyleIdx="4" presStyleCnt="5">
        <dgm:presLayoutVars>
          <dgm:bulletEnabled val="1"/>
        </dgm:presLayoutVars>
      </dgm:prSet>
      <dgm:spPr/>
    </dgm:pt>
    <dgm:pt modelId="{F24DB51E-2BE5-4122-9469-F1C09BDB8305}" type="pres">
      <dgm:prSet presAssocID="{C54358AF-017B-4B64-97E3-3B3A858EEE8F}" presName="accent_5" presStyleCnt="0"/>
      <dgm:spPr/>
    </dgm:pt>
    <dgm:pt modelId="{61B26914-18AC-432D-AD8E-5460F87F57E0}" type="pres">
      <dgm:prSet presAssocID="{C54358AF-017B-4B64-97E3-3B3A858EEE8F}" presName="accentRepeatNode" presStyleLbl="solidFgAcc1" presStyleIdx="4" presStyleCnt="5"/>
      <dgm:spPr/>
    </dgm:pt>
  </dgm:ptLst>
  <dgm:cxnLst>
    <dgm:cxn modelId="{32B2CB10-D78E-4CDD-8402-D818073C3485}" type="presOf" srcId="{54E507D0-E93F-4E30-A022-474817372A9A}" destId="{BCDC89C6-32BC-4CCF-B7ED-D2B13565630D}" srcOrd="0" destOrd="0" presId="urn:microsoft.com/office/officeart/2008/layout/VerticalCurvedList"/>
    <dgm:cxn modelId="{EBC6C829-7E86-4C31-9F43-35FE955DD4A8}" type="presOf" srcId="{4C16D98F-CB83-4AF3-B1A4-E87DDAADA7F6}" destId="{0EFF4619-A4F1-4699-99B1-BDA6457114D7}" srcOrd="0" destOrd="0" presId="urn:microsoft.com/office/officeart/2008/layout/VerticalCurvedList"/>
    <dgm:cxn modelId="{57C5C133-7A7E-4F5C-AA4B-84869B7462A0}" type="presOf" srcId="{BB7F5B7D-1A0E-443D-9BCD-AE166EA07125}" destId="{715FB741-C5F9-4FD5-BC56-31F24FF39195}" srcOrd="0" destOrd="0" presId="urn:microsoft.com/office/officeart/2008/layout/VerticalCurvedList"/>
    <dgm:cxn modelId="{6A352560-3901-48FE-9D5C-C34D400D7D7C}" type="presOf" srcId="{6C78B20A-265B-4139-9C5D-89EB2D0EEF8C}" destId="{6AEE040D-ACD2-4C12-810A-E84AB618059F}" srcOrd="0" destOrd="0" presId="urn:microsoft.com/office/officeart/2008/layout/VerticalCurvedList"/>
    <dgm:cxn modelId="{511C1151-85AF-4A96-8946-932C2CC78487}" srcId="{54E507D0-E93F-4E30-A022-474817372A9A}" destId="{4C16D98F-CB83-4AF3-B1A4-E87DDAADA7F6}" srcOrd="3" destOrd="0" parTransId="{BF1BDEC3-E8D6-4513-800D-456B1FE8B649}" sibTransId="{63BEC0F5-54AF-42A7-85EF-CD4410934BC4}"/>
    <dgm:cxn modelId="{2BE77C95-9E70-413B-8A8A-40D612389BB4}" srcId="{54E507D0-E93F-4E30-A022-474817372A9A}" destId="{BB7F5B7D-1A0E-443D-9BCD-AE166EA07125}" srcOrd="0" destOrd="0" parTransId="{64D0C240-6457-4BA9-AFE4-57C01648EEA6}" sibTransId="{6C78B20A-265B-4139-9C5D-89EB2D0EEF8C}"/>
    <dgm:cxn modelId="{395FE8A2-B9BA-4D33-BBC0-3FD174C32140}" type="presOf" srcId="{C54358AF-017B-4B64-97E3-3B3A858EEE8F}" destId="{5BCF4E40-6857-41BD-9FB7-3722A19622E7}" srcOrd="0" destOrd="0" presId="urn:microsoft.com/office/officeart/2008/layout/VerticalCurvedList"/>
    <dgm:cxn modelId="{E3F961A5-79C6-4CAA-9CF5-603C988A9078}" type="presOf" srcId="{41477FA4-A3ED-4805-BF05-5C7120FE2113}" destId="{57C16616-4A0F-4172-BD5F-C7894B9F8940}" srcOrd="0" destOrd="0" presId="urn:microsoft.com/office/officeart/2008/layout/VerticalCurvedList"/>
    <dgm:cxn modelId="{B75A3EB1-B0EF-4AC6-AD90-5503A4891CD9}" srcId="{54E507D0-E93F-4E30-A022-474817372A9A}" destId="{41477FA4-A3ED-4805-BF05-5C7120FE2113}" srcOrd="1" destOrd="0" parTransId="{B2620067-68A2-418D-9BF9-7E72755EC9D6}" sibTransId="{D9151443-02EC-4808-BBA6-CFD9630136EA}"/>
    <dgm:cxn modelId="{B6734FB4-EFE5-4747-83E4-AEFE3560F3AA}" srcId="{54E507D0-E93F-4E30-A022-474817372A9A}" destId="{C54358AF-017B-4B64-97E3-3B3A858EEE8F}" srcOrd="4" destOrd="0" parTransId="{F862B3B0-50FF-427A-8B93-B93DC89F2CD5}" sibTransId="{93AECD9E-9CCD-4966-8AF7-CC0334FE3FD3}"/>
    <dgm:cxn modelId="{1A788DBB-F545-4BE0-B2B9-48EB2F2285DA}" type="presOf" srcId="{20D1D975-2C54-460F-BCEC-14D8F69C3495}" destId="{2AE4B067-E6A2-4E58-9B29-395D74B6991C}" srcOrd="0" destOrd="0" presId="urn:microsoft.com/office/officeart/2008/layout/VerticalCurvedList"/>
    <dgm:cxn modelId="{2E6D10BD-0379-431F-82F5-9B9A091CD6F7}" srcId="{54E507D0-E93F-4E30-A022-474817372A9A}" destId="{20D1D975-2C54-460F-BCEC-14D8F69C3495}" srcOrd="2" destOrd="0" parTransId="{F466E9A6-A13E-40B9-BECF-AE600421BF82}" sibTransId="{5C2870FC-2FFC-46DF-B63F-4FC48A344BB0}"/>
    <dgm:cxn modelId="{B0ADAF79-B4A8-449D-9C7D-A1F09A586C59}" type="presParOf" srcId="{BCDC89C6-32BC-4CCF-B7ED-D2B13565630D}" destId="{87033D01-5231-4070-8033-4784B4637ED0}" srcOrd="0" destOrd="0" presId="urn:microsoft.com/office/officeart/2008/layout/VerticalCurvedList"/>
    <dgm:cxn modelId="{E63009D1-E773-4357-962B-26A8B815E118}" type="presParOf" srcId="{87033D01-5231-4070-8033-4784B4637ED0}" destId="{84E15813-723D-4323-9E1E-2E2D96EDEE28}" srcOrd="0" destOrd="0" presId="urn:microsoft.com/office/officeart/2008/layout/VerticalCurvedList"/>
    <dgm:cxn modelId="{5B6730A3-1406-4B63-825A-72B064EA0154}" type="presParOf" srcId="{84E15813-723D-4323-9E1E-2E2D96EDEE28}" destId="{A09285D2-4561-4616-A776-F41925A577B5}" srcOrd="0" destOrd="0" presId="urn:microsoft.com/office/officeart/2008/layout/VerticalCurvedList"/>
    <dgm:cxn modelId="{F9E1D6E3-66EF-4D14-BE0D-B9D7346609ED}" type="presParOf" srcId="{84E15813-723D-4323-9E1E-2E2D96EDEE28}" destId="{6AEE040D-ACD2-4C12-810A-E84AB618059F}" srcOrd="1" destOrd="0" presId="urn:microsoft.com/office/officeart/2008/layout/VerticalCurvedList"/>
    <dgm:cxn modelId="{692F57DA-5FDF-43BC-BFCE-8E4C66268B87}" type="presParOf" srcId="{84E15813-723D-4323-9E1E-2E2D96EDEE28}" destId="{45AC66CC-6E32-412A-B2CF-ACD7C78565CE}" srcOrd="2" destOrd="0" presId="urn:microsoft.com/office/officeart/2008/layout/VerticalCurvedList"/>
    <dgm:cxn modelId="{7B951461-2790-431F-B2BA-4C34CD64E21E}" type="presParOf" srcId="{84E15813-723D-4323-9E1E-2E2D96EDEE28}" destId="{4476D951-02E4-42B0-A6E9-BE3ECD6AC81D}" srcOrd="3" destOrd="0" presId="urn:microsoft.com/office/officeart/2008/layout/VerticalCurvedList"/>
    <dgm:cxn modelId="{BBF43678-F2A4-4CA8-A01A-AE185CDFCCF9}" type="presParOf" srcId="{87033D01-5231-4070-8033-4784B4637ED0}" destId="{715FB741-C5F9-4FD5-BC56-31F24FF39195}" srcOrd="1" destOrd="0" presId="urn:microsoft.com/office/officeart/2008/layout/VerticalCurvedList"/>
    <dgm:cxn modelId="{99F4EEE3-C682-4564-918B-0E70771F4863}" type="presParOf" srcId="{87033D01-5231-4070-8033-4784B4637ED0}" destId="{9EACA417-D78E-4CA9-A33A-DCE41FBAA824}" srcOrd="2" destOrd="0" presId="urn:microsoft.com/office/officeart/2008/layout/VerticalCurvedList"/>
    <dgm:cxn modelId="{2F8FDAB4-262A-4F9A-87C7-C90CF739D5BD}" type="presParOf" srcId="{9EACA417-D78E-4CA9-A33A-DCE41FBAA824}" destId="{02210B21-5C2D-48A4-A338-92D1888DC8D9}" srcOrd="0" destOrd="0" presId="urn:microsoft.com/office/officeart/2008/layout/VerticalCurvedList"/>
    <dgm:cxn modelId="{EF26FFBD-41B2-4F96-A13A-3984501F98AD}" type="presParOf" srcId="{87033D01-5231-4070-8033-4784B4637ED0}" destId="{57C16616-4A0F-4172-BD5F-C7894B9F8940}" srcOrd="3" destOrd="0" presId="urn:microsoft.com/office/officeart/2008/layout/VerticalCurvedList"/>
    <dgm:cxn modelId="{390E00A4-8E8C-4E84-854D-1701575DE1DC}" type="presParOf" srcId="{87033D01-5231-4070-8033-4784B4637ED0}" destId="{C88DB777-E2BC-4DE7-A440-03CFC45B6E05}" srcOrd="4" destOrd="0" presId="urn:microsoft.com/office/officeart/2008/layout/VerticalCurvedList"/>
    <dgm:cxn modelId="{9A81700D-A3F7-4BB4-953B-7910E569ECB2}" type="presParOf" srcId="{C88DB777-E2BC-4DE7-A440-03CFC45B6E05}" destId="{111FC0D4-2E12-4827-9CCC-01A60B4FDD79}" srcOrd="0" destOrd="0" presId="urn:microsoft.com/office/officeart/2008/layout/VerticalCurvedList"/>
    <dgm:cxn modelId="{649A4A1A-80BB-45B5-BE89-301380389A0F}" type="presParOf" srcId="{87033D01-5231-4070-8033-4784B4637ED0}" destId="{2AE4B067-E6A2-4E58-9B29-395D74B6991C}" srcOrd="5" destOrd="0" presId="urn:microsoft.com/office/officeart/2008/layout/VerticalCurvedList"/>
    <dgm:cxn modelId="{23F0A665-3385-4C00-82E6-B23E04818B9C}" type="presParOf" srcId="{87033D01-5231-4070-8033-4784B4637ED0}" destId="{31F8A7F6-5A07-4C26-8E92-552DA1DFF648}" srcOrd="6" destOrd="0" presId="urn:microsoft.com/office/officeart/2008/layout/VerticalCurvedList"/>
    <dgm:cxn modelId="{5AEC10C6-580F-4ECA-BAAD-D11706ECAF15}" type="presParOf" srcId="{31F8A7F6-5A07-4C26-8E92-552DA1DFF648}" destId="{FBEFB90C-09FA-48F9-ACBF-430D00780B9B}" srcOrd="0" destOrd="0" presId="urn:microsoft.com/office/officeart/2008/layout/VerticalCurvedList"/>
    <dgm:cxn modelId="{B1D87D25-B774-4A65-94E4-6645F9456226}" type="presParOf" srcId="{87033D01-5231-4070-8033-4784B4637ED0}" destId="{0EFF4619-A4F1-4699-99B1-BDA6457114D7}" srcOrd="7" destOrd="0" presId="urn:microsoft.com/office/officeart/2008/layout/VerticalCurvedList"/>
    <dgm:cxn modelId="{7D6E70A7-8764-4E9C-B306-53ED2D2E775B}" type="presParOf" srcId="{87033D01-5231-4070-8033-4784B4637ED0}" destId="{EA813D9B-1BC0-42C5-871B-08616778BF0E}" srcOrd="8" destOrd="0" presId="urn:microsoft.com/office/officeart/2008/layout/VerticalCurvedList"/>
    <dgm:cxn modelId="{EAD1F4BA-093C-4CAD-991A-B2136E285677}" type="presParOf" srcId="{EA813D9B-1BC0-42C5-871B-08616778BF0E}" destId="{883BA71C-38B8-4CDE-B4F5-A34FD77A65C5}" srcOrd="0" destOrd="0" presId="urn:microsoft.com/office/officeart/2008/layout/VerticalCurvedList"/>
    <dgm:cxn modelId="{87A6632B-B521-4865-BE30-38E5BD319316}" type="presParOf" srcId="{87033D01-5231-4070-8033-4784B4637ED0}" destId="{5BCF4E40-6857-41BD-9FB7-3722A19622E7}" srcOrd="9" destOrd="0" presId="urn:microsoft.com/office/officeart/2008/layout/VerticalCurvedList"/>
    <dgm:cxn modelId="{C4DA8E90-FD61-4984-BAA2-DDD7596B1C67}" type="presParOf" srcId="{87033D01-5231-4070-8033-4784B4637ED0}" destId="{F24DB51E-2BE5-4122-9469-F1C09BDB8305}" srcOrd="10" destOrd="0" presId="urn:microsoft.com/office/officeart/2008/layout/VerticalCurvedList"/>
    <dgm:cxn modelId="{DE8C52B6-19F9-4598-A76E-99715384701B}" type="presParOf" srcId="{F24DB51E-2BE5-4122-9469-F1C09BDB8305}" destId="{61B26914-18AC-432D-AD8E-5460F87F57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4018D-B2D3-42BF-99E0-61762ECBF0D1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5F2C4BE-6C8B-4263-834E-8A0EBE9BA71A}">
      <dgm:prSet phldrT="[文本]"/>
      <dgm:spPr/>
      <dgm:t>
        <a:bodyPr/>
        <a:lstStyle/>
        <a:p>
          <a:r>
            <a:rPr lang="zh-CN" altLang="en-US" b="1" dirty="0"/>
            <a:t>整理：</a:t>
          </a:r>
        </a:p>
      </dgm:t>
    </dgm:pt>
    <dgm:pt modelId="{99A7D29A-3E67-4875-B176-F606125564EF}" type="parTrans" cxnId="{621923D0-5E26-41C0-97AB-A91604F90D4A}">
      <dgm:prSet/>
      <dgm:spPr/>
      <dgm:t>
        <a:bodyPr/>
        <a:lstStyle/>
        <a:p>
          <a:endParaRPr lang="zh-CN" altLang="en-US"/>
        </a:p>
      </dgm:t>
    </dgm:pt>
    <dgm:pt modelId="{58C3A648-6F66-47AA-9B8B-C70F8CE92120}" type="sibTrans" cxnId="{621923D0-5E26-41C0-97AB-A91604F90D4A}">
      <dgm:prSet/>
      <dgm:spPr/>
      <dgm:t>
        <a:bodyPr/>
        <a:lstStyle/>
        <a:p>
          <a:endParaRPr lang="zh-CN" altLang="en-US"/>
        </a:p>
      </dgm:t>
    </dgm:pt>
    <dgm:pt modelId="{5811DD53-EBC8-4849-AB8C-34A3EC6E1249}">
      <dgm:prSet phldrT="[文本]" custT="1"/>
      <dgm:spPr/>
      <dgm:t>
        <a:bodyPr/>
        <a:lstStyle/>
        <a:p>
          <a:r>
            <a:rPr lang="zh-CN" altLang="en-US" sz="1500" dirty="0"/>
            <a:t>区分作业现场用与不用的物品，不用的物品及时清理掉，用过的物品及时放回原处。</a:t>
          </a:r>
        </a:p>
      </dgm:t>
    </dgm:pt>
    <dgm:pt modelId="{359B1342-1102-4E2F-A386-A1A4E086B1E5}" type="parTrans" cxnId="{C9A8CE5C-0AE8-4E73-8B4A-EE06B8CF2C0F}">
      <dgm:prSet/>
      <dgm:spPr/>
      <dgm:t>
        <a:bodyPr/>
        <a:lstStyle/>
        <a:p>
          <a:endParaRPr lang="zh-CN" altLang="en-US"/>
        </a:p>
      </dgm:t>
    </dgm:pt>
    <dgm:pt modelId="{9937A7C2-D51F-471F-9A3A-675F8C53A0B4}" type="sibTrans" cxnId="{C9A8CE5C-0AE8-4E73-8B4A-EE06B8CF2C0F}">
      <dgm:prSet/>
      <dgm:spPr/>
      <dgm:t>
        <a:bodyPr/>
        <a:lstStyle/>
        <a:p>
          <a:endParaRPr lang="zh-CN" altLang="en-US"/>
        </a:p>
      </dgm:t>
    </dgm:pt>
    <dgm:pt modelId="{618C74CF-EF65-440D-AF01-D3FDD28C7F2D}">
      <dgm:prSet phldrT="[文本]"/>
      <dgm:spPr/>
      <dgm:t>
        <a:bodyPr/>
        <a:lstStyle/>
        <a:p>
          <a:r>
            <a:rPr lang="zh-CN" altLang="en-US" b="1" dirty="0"/>
            <a:t>整顿：</a:t>
          </a:r>
        </a:p>
      </dgm:t>
    </dgm:pt>
    <dgm:pt modelId="{0C4C10F8-9D6F-4253-A796-08BC4CBB4206}" type="parTrans" cxnId="{FB339ECF-E126-413B-991D-F4C7F5128EC5}">
      <dgm:prSet/>
      <dgm:spPr/>
      <dgm:t>
        <a:bodyPr/>
        <a:lstStyle/>
        <a:p>
          <a:endParaRPr lang="zh-CN" altLang="en-US"/>
        </a:p>
      </dgm:t>
    </dgm:pt>
    <dgm:pt modelId="{B7C7B457-8AF7-4B27-9027-9290818115B5}" type="sibTrans" cxnId="{FB339ECF-E126-413B-991D-F4C7F5128EC5}">
      <dgm:prSet/>
      <dgm:spPr/>
      <dgm:t>
        <a:bodyPr/>
        <a:lstStyle/>
        <a:p>
          <a:endParaRPr lang="zh-CN" altLang="en-US"/>
        </a:p>
      </dgm:t>
    </dgm:pt>
    <dgm:pt modelId="{B7A5BF4B-1435-436C-9F2C-B18690656057}">
      <dgm:prSet phldrT="[文本]" custT="1"/>
      <dgm:spPr/>
      <dgm:t>
        <a:bodyPr/>
        <a:lstStyle/>
        <a:p>
          <a:r>
            <a:rPr lang="zh-CN" altLang="en-US" sz="1500" dirty="0"/>
            <a:t>对要的物品，按作业中取用、搬运顺序及难易程度，确定排列、码放方式、高度及顺序。所有使用物品都要定物、定位、定量，并在现场标示物品堆放品种、数量、场所、责任者。</a:t>
          </a:r>
        </a:p>
      </dgm:t>
    </dgm:pt>
    <dgm:pt modelId="{0F3FA736-4E30-45DF-B443-188E88EDDF5F}" type="parTrans" cxnId="{2B9B42C1-6E39-4FF1-9A81-ECCA7837D9ED}">
      <dgm:prSet/>
      <dgm:spPr/>
      <dgm:t>
        <a:bodyPr/>
        <a:lstStyle/>
        <a:p>
          <a:endParaRPr lang="zh-CN" altLang="en-US"/>
        </a:p>
      </dgm:t>
    </dgm:pt>
    <dgm:pt modelId="{AB040C0A-9000-4085-BAA1-F208F6688D6A}" type="sibTrans" cxnId="{2B9B42C1-6E39-4FF1-9A81-ECCA7837D9ED}">
      <dgm:prSet/>
      <dgm:spPr/>
      <dgm:t>
        <a:bodyPr/>
        <a:lstStyle/>
        <a:p>
          <a:endParaRPr lang="zh-CN" altLang="en-US"/>
        </a:p>
      </dgm:t>
    </dgm:pt>
    <dgm:pt modelId="{22A5FDA0-B079-491B-A1CD-1135D736F612}">
      <dgm:prSet phldrT="[文本]"/>
      <dgm:spPr/>
      <dgm:t>
        <a:bodyPr/>
        <a:lstStyle/>
        <a:p>
          <a:r>
            <a:rPr lang="zh-CN" altLang="en-US" dirty="0"/>
            <a:t>清扫：</a:t>
          </a:r>
        </a:p>
      </dgm:t>
    </dgm:pt>
    <dgm:pt modelId="{6EF21F1D-1BB6-46DB-9688-7B908336684C}" type="parTrans" cxnId="{51C70516-400D-4D7F-B719-239DDB619D57}">
      <dgm:prSet/>
      <dgm:spPr/>
      <dgm:t>
        <a:bodyPr/>
        <a:lstStyle/>
        <a:p>
          <a:endParaRPr lang="zh-CN" altLang="en-US"/>
        </a:p>
      </dgm:t>
    </dgm:pt>
    <dgm:pt modelId="{296111E8-B17B-4EE6-90A1-8F7C58DBE497}" type="sibTrans" cxnId="{51C70516-400D-4D7F-B719-239DDB619D57}">
      <dgm:prSet/>
      <dgm:spPr/>
      <dgm:t>
        <a:bodyPr/>
        <a:lstStyle/>
        <a:p>
          <a:endParaRPr lang="zh-CN" altLang="en-US"/>
        </a:p>
      </dgm:t>
    </dgm:pt>
    <dgm:pt modelId="{82C928AD-6DC5-4556-9706-C4C13BAA58D0}">
      <dgm:prSet phldrT="[文本]" custT="1"/>
      <dgm:spPr/>
      <dgm:t>
        <a:bodyPr/>
        <a:lstStyle/>
        <a:p>
          <a:r>
            <a:rPr lang="zh-CN" altLang="en-US" sz="1500" dirty="0"/>
            <a:t>事故往往是由于违章指挥、违章作业和事故隐患没能及时发现和消除等人为因素造成的。因此，应以“安全第一、预防为主、综合治理”的安全方针，增强搞好安全生产的 自觉性和责任感，自觉遵章守纪，严格执行操作规程、抵制违章作业，不断增强自我保护意识，共同创建一个安全、和谐的良好工作环境。</a:t>
          </a:r>
        </a:p>
      </dgm:t>
    </dgm:pt>
    <dgm:pt modelId="{1480E894-16A0-4E1B-9C2E-A59F61DA416E}" type="parTrans" cxnId="{8386CD25-5B3F-49DC-84F8-C68DF9C9EABF}">
      <dgm:prSet/>
      <dgm:spPr/>
      <dgm:t>
        <a:bodyPr/>
        <a:lstStyle/>
        <a:p>
          <a:endParaRPr lang="zh-CN" altLang="en-US"/>
        </a:p>
      </dgm:t>
    </dgm:pt>
    <dgm:pt modelId="{EBB485CD-A075-4CDC-9B50-21CEE3F10266}" type="sibTrans" cxnId="{8386CD25-5B3F-49DC-84F8-C68DF9C9EABF}">
      <dgm:prSet/>
      <dgm:spPr/>
      <dgm:t>
        <a:bodyPr/>
        <a:lstStyle/>
        <a:p>
          <a:endParaRPr lang="zh-CN" altLang="en-US"/>
        </a:p>
      </dgm:t>
    </dgm:pt>
    <dgm:pt modelId="{B7F576F8-2B41-4C20-8856-9C9C1CEAD5B0}">
      <dgm:prSet phldrT="[文本]"/>
      <dgm:spPr/>
      <dgm:t>
        <a:bodyPr/>
        <a:lstStyle/>
        <a:p>
          <a:r>
            <a:rPr lang="zh-CN" altLang="en-US" dirty="0"/>
            <a:t>素养：</a:t>
          </a:r>
        </a:p>
      </dgm:t>
    </dgm:pt>
    <dgm:pt modelId="{89EC7C08-8653-4AD5-9F72-B94F79C88657}" type="parTrans" cxnId="{48AC49AC-7AE0-4547-8539-E8EF413E0DD7}">
      <dgm:prSet/>
      <dgm:spPr/>
      <dgm:t>
        <a:bodyPr/>
        <a:lstStyle/>
        <a:p>
          <a:endParaRPr lang="zh-CN" altLang="en-US"/>
        </a:p>
      </dgm:t>
    </dgm:pt>
    <dgm:pt modelId="{D27051A5-D995-4477-A2B4-9F81095233F8}" type="sibTrans" cxnId="{48AC49AC-7AE0-4547-8539-E8EF413E0DD7}">
      <dgm:prSet/>
      <dgm:spPr/>
      <dgm:t>
        <a:bodyPr/>
        <a:lstStyle/>
        <a:p>
          <a:endParaRPr lang="zh-CN" altLang="en-US"/>
        </a:p>
      </dgm:t>
    </dgm:pt>
    <dgm:pt modelId="{3A245107-C5B5-47C6-BB01-F35FBF6C6F40}">
      <dgm:prSet phldrT="[文本]"/>
      <dgm:spPr/>
      <dgm:t>
        <a:bodyPr/>
        <a:lstStyle/>
        <a:p>
          <a:r>
            <a:rPr lang="zh-CN" altLang="en-US" dirty="0"/>
            <a:t>清洁：</a:t>
          </a:r>
        </a:p>
      </dgm:t>
    </dgm:pt>
    <dgm:pt modelId="{B2086659-0011-4DC9-B59D-1D7A853163D4}" type="parTrans" cxnId="{2070CC52-DD4E-4266-8F2B-DF23F9F33390}">
      <dgm:prSet/>
      <dgm:spPr/>
      <dgm:t>
        <a:bodyPr/>
        <a:lstStyle/>
        <a:p>
          <a:endParaRPr lang="zh-CN" altLang="en-US"/>
        </a:p>
      </dgm:t>
    </dgm:pt>
    <dgm:pt modelId="{A0B87E22-7280-4B89-A9B0-E8BCACEE0535}" type="sibTrans" cxnId="{2070CC52-DD4E-4266-8F2B-DF23F9F33390}">
      <dgm:prSet/>
      <dgm:spPr/>
      <dgm:t>
        <a:bodyPr/>
        <a:lstStyle/>
        <a:p>
          <a:endParaRPr lang="zh-CN" altLang="en-US"/>
        </a:p>
      </dgm:t>
    </dgm:pt>
    <dgm:pt modelId="{B6354178-0743-416D-B345-97080FDDDB36}">
      <dgm:prSet custT="1"/>
      <dgm:spPr/>
      <dgm:t>
        <a:bodyPr/>
        <a:lstStyle/>
        <a:p>
          <a:r>
            <a:rPr lang="zh-CN" altLang="en-US" sz="1500" dirty="0"/>
            <a:t>打扫作业现场及清理设备、工具的灰尘及污垢。</a:t>
          </a:r>
        </a:p>
      </dgm:t>
    </dgm:pt>
    <dgm:pt modelId="{59F934B0-6035-41CC-BBB8-0B15A71C5563}" type="parTrans" cxnId="{04C768DE-DB56-444F-91D4-52E8818E2E5B}">
      <dgm:prSet/>
      <dgm:spPr/>
      <dgm:t>
        <a:bodyPr/>
        <a:lstStyle/>
        <a:p>
          <a:endParaRPr lang="zh-CN" altLang="en-US"/>
        </a:p>
      </dgm:t>
    </dgm:pt>
    <dgm:pt modelId="{B305A64D-82E5-4343-83DD-7A956FDB4FCB}" type="sibTrans" cxnId="{04C768DE-DB56-444F-91D4-52E8818E2E5B}">
      <dgm:prSet/>
      <dgm:spPr/>
      <dgm:t>
        <a:bodyPr/>
        <a:lstStyle/>
        <a:p>
          <a:endParaRPr lang="zh-CN" altLang="en-US"/>
        </a:p>
      </dgm:t>
    </dgm:pt>
    <dgm:pt modelId="{C9497EFA-EC51-4850-B322-65440E4384AB}">
      <dgm:prSet custT="1"/>
      <dgm:spPr/>
      <dgm:t>
        <a:bodyPr/>
        <a:lstStyle/>
        <a:p>
          <a:r>
            <a:rPr lang="zh-CN" altLang="en-US" sz="1500" dirty="0"/>
            <a:t>经常整理、整顿、清扫后的现场、设备、工具、物品要保持清洁状态。</a:t>
          </a:r>
        </a:p>
      </dgm:t>
    </dgm:pt>
    <dgm:pt modelId="{C8BFE012-2C71-4C4A-A369-2398598EDC01}" type="parTrans" cxnId="{F36FF707-290D-4D4F-B31B-307F7644914A}">
      <dgm:prSet/>
      <dgm:spPr/>
      <dgm:t>
        <a:bodyPr/>
        <a:lstStyle/>
        <a:p>
          <a:endParaRPr lang="zh-CN" altLang="en-US"/>
        </a:p>
      </dgm:t>
    </dgm:pt>
    <dgm:pt modelId="{39DEC369-4FDB-47AD-990C-A931F9A54103}" type="sibTrans" cxnId="{F36FF707-290D-4D4F-B31B-307F7644914A}">
      <dgm:prSet/>
      <dgm:spPr/>
      <dgm:t>
        <a:bodyPr/>
        <a:lstStyle/>
        <a:p>
          <a:endParaRPr lang="zh-CN" altLang="en-US"/>
        </a:p>
      </dgm:t>
    </dgm:pt>
    <dgm:pt modelId="{C4624641-B70A-41B7-BDEF-EAEB0B9909F1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安全：</a:t>
          </a:r>
        </a:p>
      </dgm:t>
    </dgm:pt>
    <dgm:pt modelId="{E7BD0359-2255-4375-8A96-37376A651C44}" type="parTrans" cxnId="{D2F46B75-5D0D-46A0-B4B7-8078796755BC}">
      <dgm:prSet/>
      <dgm:spPr/>
      <dgm:t>
        <a:bodyPr/>
        <a:lstStyle/>
        <a:p>
          <a:endParaRPr lang="zh-CN" altLang="en-US"/>
        </a:p>
      </dgm:t>
    </dgm:pt>
    <dgm:pt modelId="{4385710D-833B-4F62-8EA1-D05AA353F187}" type="sibTrans" cxnId="{D2F46B75-5D0D-46A0-B4B7-8078796755BC}">
      <dgm:prSet/>
      <dgm:spPr/>
      <dgm:t>
        <a:bodyPr/>
        <a:lstStyle/>
        <a:p>
          <a:endParaRPr lang="zh-CN" altLang="en-US"/>
        </a:p>
      </dgm:t>
    </dgm:pt>
    <dgm:pt modelId="{B3159B48-6F88-413B-BECA-A4D720C82D13}">
      <dgm:prSet custT="1"/>
      <dgm:spPr/>
      <dgm:t>
        <a:bodyPr/>
        <a:lstStyle/>
        <a:p>
          <a:r>
            <a:rPr lang="zh-CN" altLang="en-US" sz="1500" dirty="0"/>
            <a:t>养成良好习惯，自觉遵章守纪。</a:t>
          </a:r>
        </a:p>
      </dgm:t>
    </dgm:pt>
    <dgm:pt modelId="{1F9A654C-C509-4544-81A7-EEF02374625B}" type="parTrans" cxnId="{CF1231E8-5C01-4D3B-8A41-1A3BF3D96A10}">
      <dgm:prSet/>
      <dgm:spPr/>
      <dgm:t>
        <a:bodyPr/>
        <a:lstStyle/>
        <a:p>
          <a:endParaRPr lang="zh-CN" altLang="en-US"/>
        </a:p>
      </dgm:t>
    </dgm:pt>
    <dgm:pt modelId="{A83CD591-6737-4F2A-BFA3-23F796F340C0}" type="sibTrans" cxnId="{CF1231E8-5C01-4D3B-8A41-1A3BF3D96A10}">
      <dgm:prSet/>
      <dgm:spPr/>
      <dgm:t>
        <a:bodyPr/>
        <a:lstStyle/>
        <a:p>
          <a:endParaRPr lang="zh-CN" altLang="en-US"/>
        </a:p>
      </dgm:t>
    </dgm:pt>
    <dgm:pt modelId="{13B154E9-887D-4061-A15F-98AE2120FB37}" type="pres">
      <dgm:prSet presAssocID="{33F4018D-B2D3-42BF-99E0-61762ECBF0D1}" presName="linearFlow" presStyleCnt="0">
        <dgm:presLayoutVars>
          <dgm:dir/>
          <dgm:animLvl val="lvl"/>
          <dgm:resizeHandles val="exact"/>
        </dgm:presLayoutVars>
      </dgm:prSet>
      <dgm:spPr/>
    </dgm:pt>
    <dgm:pt modelId="{9EE03256-DDE2-42AA-9064-146F365575A5}" type="pres">
      <dgm:prSet presAssocID="{A5F2C4BE-6C8B-4263-834E-8A0EBE9BA71A}" presName="composite" presStyleCnt="0"/>
      <dgm:spPr/>
    </dgm:pt>
    <dgm:pt modelId="{E3E167F5-96A9-432A-9C05-3784D7F91708}" type="pres">
      <dgm:prSet presAssocID="{A5F2C4BE-6C8B-4263-834E-8A0EBE9BA71A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D9555489-9250-4CAD-BF05-961501DDBABB}" type="pres">
      <dgm:prSet presAssocID="{A5F2C4BE-6C8B-4263-834E-8A0EBE9BA71A}" presName="descendantText" presStyleLbl="alignAcc1" presStyleIdx="0" presStyleCnt="6">
        <dgm:presLayoutVars>
          <dgm:bulletEnabled val="1"/>
        </dgm:presLayoutVars>
      </dgm:prSet>
      <dgm:spPr/>
    </dgm:pt>
    <dgm:pt modelId="{B08B4AF5-E5DE-400A-9054-C2E658672E05}" type="pres">
      <dgm:prSet presAssocID="{58C3A648-6F66-47AA-9B8B-C70F8CE92120}" presName="sp" presStyleCnt="0"/>
      <dgm:spPr/>
    </dgm:pt>
    <dgm:pt modelId="{42C1231A-B440-4CC1-ABA7-3B802D389BB4}" type="pres">
      <dgm:prSet presAssocID="{618C74CF-EF65-440D-AF01-D3FDD28C7F2D}" presName="composite" presStyleCnt="0"/>
      <dgm:spPr/>
    </dgm:pt>
    <dgm:pt modelId="{8423B46F-96FB-4584-ADE2-B21DC875FA78}" type="pres">
      <dgm:prSet presAssocID="{618C74CF-EF65-440D-AF01-D3FDD28C7F2D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06CA6E55-9103-42CA-9F67-DC234944B19E}" type="pres">
      <dgm:prSet presAssocID="{618C74CF-EF65-440D-AF01-D3FDD28C7F2D}" presName="descendantText" presStyleLbl="alignAcc1" presStyleIdx="1" presStyleCnt="6">
        <dgm:presLayoutVars>
          <dgm:bulletEnabled val="1"/>
        </dgm:presLayoutVars>
      </dgm:prSet>
      <dgm:spPr/>
    </dgm:pt>
    <dgm:pt modelId="{7B93EAF6-E01B-4E67-90D9-AE146DB5B6C7}" type="pres">
      <dgm:prSet presAssocID="{B7C7B457-8AF7-4B27-9027-9290818115B5}" presName="sp" presStyleCnt="0"/>
      <dgm:spPr/>
    </dgm:pt>
    <dgm:pt modelId="{C3BB683D-72AC-4ED4-8860-811DC49721F4}" type="pres">
      <dgm:prSet presAssocID="{22A5FDA0-B079-491B-A1CD-1135D736F612}" presName="composite" presStyleCnt="0"/>
      <dgm:spPr/>
    </dgm:pt>
    <dgm:pt modelId="{AE5591BB-95FB-4ED2-B226-238D2E1EDDDE}" type="pres">
      <dgm:prSet presAssocID="{22A5FDA0-B079-491B-A1CD-1135D736F612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EFE00535-3683-4584-B647-DC40E92670B0}" type="pres">
      <dgm:prSet presAssocID="{22A5FDA0-B079-491B-A1CD-1135D736F612}" presName="descendantText" presStyleLbl="alignAcc1" presStyleIdx="2" presStyleCnt="6">
        <dgm:presLayoutVars>
          <dgm:bulletEnabled val="1"/>
        </dgm:presLayoutVars>
      </dgm:prSet>
      <dgm:spPr/>
    </dgm:pt>
    <dgm:pt modelId="{1D19482E-5D17-4DB8-A1E3-3AD4E03E14F1}" type="pres">
      <dgm:prSet presAssocID="{296111E8-B17B-4EE6-90A1-8F7C58DBE497}" presName="sp" presStyleCnt="0"/>
      <dgm:spPr/>
    </dgm:pt>
    <dgm:pt modelId="{5DE8A30B-E848-4F33-A504-10AB668473E0}" type="pres">
      <dgm:prSet presAssocID="{3A245107-C5B5-47C6-BB01-F35FBF6C6F40}" presName="composite" presStyleCnt="0"/>
      <dgm:spPr/>
    </dgm:pt>
    <dgm:pt modelId="{42772BC5-AEA3-4CCB-9A47-0ECA8B2FCC9E}" type="pres">
      <dgm:prSet presAssocID="{3A245107-C5B5-47C6-BB01-F35FBF6C6F40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53D1939A-B73E-4F45-9964-1274AD4C08D7}" type="pres">
      <dgm:prSet presAssocID="{3A245107-C5B5-47C6-BB01-F35FBF6C6F40}" presName="descendantText" presStyleLbl="alignAcc1" presStyleIdx="3" presStyleCnt="6">
        <dgm:presLayoutVars>
          <dgm:bulletEnabled val="1"/>
        </dgm:presLayoutVars>
      </dgm:prSet>
      <dgm:spPr/>
    </dgm:pt>
    <dgm:pt modelId="{F2D57C0D-5C0D-4002-9FBD-9D6A3ECB5B97}" type="pres">
      <dgm:prSet presAssocID="{A0B87E22-7280-4B89-A9B0-E8BCACEE0535}" presName="sp" presStyleCnt="0"/>
      <dgm:spPr/>
    </dgm:pt>
    <dgm:pt modelId="{63453C48-C28A-4987-85F0-15A03FA79B40}" type="pres">
      <dgm:prSet presAssocID="{B7F576F8-2B41-4C20-8856-9C9C1CEAD5B0}" presName="composite" presStyleCnt="0"/>
      <dgm:spPr/>
    </dgm:pt>
    <dgm:pt modelId="{F45BDC1A-D9E0-461C-BBE5-46B71F0C5694}" type="pres">
      <dgm:prSet presAssocID="{B7F576F8-2B41-4C20-8856-9C9C1CEAD5B0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DE2EA6C0-EE3B-4845-A940-8F8A97287A64}" type="pres">
      <dgm:prSet presAssocID="{B7F576F8-2B41-4C20-8856-9C9C1CEAD5B0}" presName="descendantText" presStyleLbl="alignAcc1" presStyleIdx="4" presStyleCnt="6">
        <dgm:presLayoutVars>
          <dgm:bulletEnabled val="1"/>
        </dgm:presLayoutVars>
      </dgm:prSet>
      <dgm:spPr/>
    </dgm:pt>
    <dgm:pt modelId="{7E537093-F949-4749-8A69-AFF076E8D0FB}" type="pres">
      <dgm:prSet presAssocID="{D27051A5-D995-4477-A2B4-9F81095233F8}" presName="sp" presStyleCnt="0"/>
      <dgm:spPr/>
    </dgm:pt>
    <dgm:pt modelId="{F986864E-24CD-4E84-97E8-812584D11359}" type="pres">
      <dgm:prSet presAssocID="{C4624641-B70A-41B7-BDEF-EAEB0B9909F1}" presName="composite" presStyleCnt="0"/>
      <dgm:spPr/>
    </dgm:pt>
    <dgm:pt modelId="{A4500EF1-2BA6-4ECB-98D7-A8405FDB6B76}" type="pres">
      <dgm:prSet presAssocID="{C4624641-B70A-41B7-BDEF-EAEB0B9909F1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BB7262C8-6DCD-4027-A73F-3B57B4DA380C}" type="pres">
      <dgm:prSet presAssocID="{C4624641-B70A-41B7-BDEF-EAEB0B9909F1}" presName="descendantText" presStyleLbl="alignAcc1" presStyleIdx="5" presStyleCnt="6" custScaleY="163512">
        <dgm:presLayoutVars>
          <dgm:bulletEnabled val="1"/>
        </dgm:presLayoutVars>
      </dgm:prSet>
      <dgm:spPr/>
    </dgm:pt>
  </dgm:ptLst>
  <dgm:cxnLst>
    <dgm:cxn modelId="{035AA303-B65F-4E64-AB8C-78A7D42C5805}" type="presOf" srcId="{A5F2C4BE-6C8B-4263-834E-8A0EBE9BA71A}" destId="{E3E167F5-96A9-432A-9C05-3784D7F91708}" srcOrd="0" destOrd="0" presId="urn:microsoft.com/office/officeart/2005/8/layout/chevron2"/>
    <dgm:cxn modelId="{F36FF707-290D-4D4F-B31B-307F7644914A}" srcId="{3A245107-C5B5-47C6-BB01-F35FBF6C6F40}" destId="{C9497EFA-EC51-4850-B322-65440E4384AB}" srcOrd="0" destOrd="0" parTransId="{C8BFE012-2C71-4C4A-A369-2398598EDC01}" sibTransId="{39DEC369-4FDB-47AD-990C-A931F9A54103}"/>
    <dgm:cxn modelId="{51C70516-400D-4D7F-B719-239DDB619D57}" srcId="{33F4018D-B2D3-42BF-99E0-61762ECBF0D1}" destId="{22A5FDA0-B079-491B-A1CD-1135D736F612}" srcOrd="2" destOrd="0" parTransId="{6EF21F1D-1BB6-46DB-9688-7B908336684C}" sibTransId="{296111E8-B17B-4EE6-90A1-8F7C58DBE497}"/>
    <dgm:cxn modelId="{8386CD25-5B3F-49DC-84F8-C68DF9C9EABF}" srcId="{C4624641-B70A-41B7-BDEF-EAEB0B9909F1}" destId="{82C928AD-6DC5-4556-9706-C4C13BAA58D0}" srcOrd="0" destOrd="0" parTransId="{1480E894-16A0-4E1B-9C2E-A59F61DA416E}" sibTransId="{EBB485CD-A075-4CDC-9B50-21CEE3F10266}"/>
    <dgm:cxn modelId="{5409293C-11B2-47DA-BDA5-0D049D2A47A8}" type="presOf" srcId="{82C928AD-6DC5-4556-9706-C4C13BAA58D0}" destId="{BB7262C8-6DCD-4027-A73F-3B57B4DA380C}" srcOrd="0" destOrd="0" presId="urn:microsoft.com/office/officeart/2005/8/layout/chevron2"/>
    <dgm:cxn modelId="{8C2A325C-82D4-4AA5-8886-FA274668C42E}" type="presOf" srcId="{B3159B48-6F88-413B-BECA-A4D720C82D13}" destId="{DE2EA6C0-EE3B-4845-A940-8F8A97287A64}" srcOrd="0" destOrd="0" presId="urn:microsoft.com/office/officeart/2005/8/layout/chevron2"/>
    <dgm:cxn modelId="{C9A8CE5C-0AE8-4E73-8B4A-EE06B8CF2C0F}" srcId="{A5F2C4BE-6C8B-4263-834E-8A0EBE9BA71A}" destId="{5811DD53-EBC8-4849-AB8C-34A3EC6E1249}" srcOrd="0" destOrd="0" parTransId="{359B1342-1102-4E2F-A386-A1A4E086B1E5}" sibTransId="{9937A7C2-D51F-471F-9A3A-675F8C53A0B4}"/>
    <dgm:cxn modelId="{2070CC52-DD4E-4266-8F2B-DF23F9F33390}" srcId="{33F4018D-B2D3-42BF-99E0-61762ECBF0D1}" destId="{3A245107-C5B5-47C6-BB01-F35FBF6C6F40}" srcOrd="3" destOrd="0" parTransId="{B2086659-0011-4DC9-B59D-1D7A853163D4}" sibTransId="{A0B87E22-7280-4B89-A9B0-E8BCACEE0535}"/>
    <dgm:cxn modelId="{D2F46B75-5D0D-46A0-B4B7-8078796755BC}" srcId="{33F4018D-B2D3-42BF-99E0-61762ECBF0D1}" destId="{C4624641-B70A-41B7-BDEF-EAEB0B9909F1}" srcOrd="5" destOrd="0" parTransId="{E7BD0359-2255-4375-8A96-37376A651C44}" sibTransId="{4385710D-833B-4F62-8EA1-D05AA353F187}"/>
    <dgm:cxn modelId="{8DBF7855-5D63-4DC3-8639-0FDE0446F8AE}" type="presOf" srcId="{B6354178-0743-416D-B345-97080FDDDB36}" destId="{EFE00535-3683-4584-B647-DC40E92670B0}" srcOrd="0" destOrd="0" presId="urn:microsoft.com/office/officeart/2005/8/layout/chevron2"/>
    <dgm:cxn modelId="{1AB5038F-1173-488B-94C8-05934E74BB43}" type="presOf" srcId="{B7A5BF4B-1435-436C-9F2C-B18690656057}" destId="{06CA6E55-9103-42CA-9F67-DC234944B19E}" srcOrd="0" destOrd="0" presId="urn:microsoft.com/office/officeart/2005/8/layout/chevron2"/>
    <dgm:cxn modelId="{E5EA3392-CE8C-45E5-AA47-AB07EA4B0F59}" type="presOf" srcId="{3A245107-C5B5-47C6-BB01-F35FBF6C6F40}" destId="{42772BC5-AEA3-4CCB-9A47-0ECA8B2FCC9E}" srcOrd="0" destOrd="0" presId="urn:microsoft.com/office/officeart/2005/8/layout/chevron2"/>
    <dgm:cxn modelId="{53FDBC92-47A4-4083-A79A-B5298A28ED24}" type="presOf" srcId="{B7F576F8-2B41-4C20-8856-9C9C1CEAD5B0}" destId="{F45BDC1A-D9E0-461C-BBE5-46B71F0C5694}" srcOrd="0" destOrd="0" presId="urn:microsoft.com/office/officeart/2005/8/layout/chevron2"/>
    <dgm:cxn modelId="{0BAD5093-D843-414D-A0F1-AF6DB1867D10}" type="presOf" srcId="{22A5FDA0-B079-491B-A1CD-1135D736F612}" destId="{AE5591BB-95FB-4ED2-B226-238D2E1EDDDE}" srcOrd="0" destOrd="0" presId="urn:microsoft.com/office/officeart/2005/8/layout/chevron2"/>
    <dgm:cxn modelId="{460E1D9A-64A4-40B2-A831-BBB60EC3B2D3}" type="presOf" srcId="{33F4018D-B2D3-42BF-99E0-61762ECBF0D1}" destId="{13B154E9-887D-4061-A15F-98AE2120FB37}" srcOrd="0" destOrd="0" presId="urn:microsoft.com/office/officeart/2005/8/layout/chevron2"/>
    <dgm:cxn modelId="{48AC49AC-7AE0-4547-8539-E8EF413E0DD7}" srcId="{33F4018D-B2D3-42BF-99E0-61762ECBF0D1}" destId="{B7F576F8-2B41-4C20-8856-9C9C1CEAD5B0}" srcOrd="4" destOrd="0" parTransId="{89EC7C08-8653-4AD5-9F72-B94F79C88657}" sibTransId="{D27051A5-D995-4477-A2B4-9F81095233F8}"/>
    <dgm:cxn modelId="{EC040DB4-A5D8-4C32-A710-C4F15AC38652}" type="presOf" srcId="{618C74CF-EF65-440D-AF01-D3FDD28C7F2D}" destId="{8423B46F-96FB-4584-ADE2-B21DC875FA78}" srcOrd="0" destOrd="0" presId="urn:microsoft.com/office/officeart/2005/8/layout/chevron2"/>
    <dgm:cxn modelId="{2B9B42C1-6E39-4FF1-9A81-ECCA7837D9ED}" srcId="{618C74CF-EF65-440D-AF01-D3FDD28C7F2D}" destId="{B7A5BF4B-1435-436C-9F2C-B18690656057}" srcOrd="0" destOrd="0" parTransId="{0F3FA736-4E30-45DF-B443-188E88EDDF5F}" sibTransId="{AB040C0A-9000-4085-BAA1-F208F6688D6A}"/>
    <dgm:cxn modelId="{F6BB1BCC-2753-4A38-BE4F-903713EA5F58}" type="presOf" srcId="{C4624641-B70A-41B7-BDEF-EAEB0B9909F1}" destId="{A4500EF1-2BA6-4ECB-98D7-A8405FDB6B76}" srcOrd="0" destOrd="0" presId="urn:microsoft.com/office/officeart/2005/8/layout/chevron2"/>
    <dgm:cxn modelId="{FB339ECF-E126-413B-991D-F4C7F5128EC5}" srcId="{33F4018D-B2D3-42BF-99E0-61762ECBF0D1}" destId="{618C74CF-EF65-440D-AF01-D3FDD28C7F2D}" srcOrd="1" destOrd="0" parTransId="{0C4C10F8-9D6F-4253-A796-08BC4CBB4206}" sibTransId="{B7C7B457-8AF7-4B27-9027-9290818115B5}"/>
    <dgm:cxn modelId="{621923D0-5E26-41C0-97AB-A91604F90D4A}" srcId="{33F4018D-B2D3-42BF-99E0-61762ECBF0D1}" destId="{A5F2C4BE-6C8B-4263-834E-8A0EBE9BA71A}" srcOrd="0" destOrd="0" parTransId="{99A7D29A-3E67-4875-B176-F606125564EF}" sibTransId="{58C3A648-6F66-47AA-9B8B-C70F8CE92120}"/>
    <dgm:cxn modelId="{CF6E92D3-7B05-4716-A622-E8D8DEE7E550}" type="presOf" srcId="{5811DD53-EBC8-4849-AB8C-34A3EC6E1249}" destId="{D9555489-9250-4CAD-BF05-961501DDBABB}" srcOrd="0" destOrd="0" presId="urn:microsoft.com/office/officeart/2005/8/layout/chevron2"/>
    <dgm:cxn modelId="{04C768DE-DB56-444F-91D4-52E8818E2E5B}" srcId="{22A5FDA0-B079-491B-A1CD-1135D736F612}" destId="{B6354178-0743-416D-B345-97080FDDDB36}" srcOrd="0" destOrd="0" parTransId="{59F934B0-6035-41CC-BBB8-0B15A71C5563}" sibTransId="{B305A64D-82E5-4343-83DD-7A956FDB4FCB}"/>
    <dgm:cxn modelId="{CF1231E8-5C01-4D3B-8A41-1A3BF3D96A10}" srcId="{B7F576F8-2B41-4C20-8856-9C9C1CEAD5B0}" destId="{B3159B48-6F88-413B-BECA-A4D720C82D13}" srcOrd="0" destOrd="0" parTransId="{1F9A654C-C509-4544-81A7-EEF02374625B}" sibTransId="{A83CD591-6737-4F2A-BFA3-23F796F340C0}"/>
    <dgm:cxn modelId="{8F35F2EA-DF75-42FC-8A9D-CAE37BEE851C}" type="presOf" srcId="{C9497EFA-EC51-4850-B322-65440E4384AB}" destId="{53D1939A-B73E-4F45-9964-1274AD4C08D7}" srcOrd="0" destOrd="0" presId="urn:microsoft.com/office/officeart/2005/8/layout/chevron2"/>
    <dgm:cxn modelId="{32CC4418-6434-4677-BAE5-CC364DF7325D}" type="presParOf" srcId="{13B154E9-887D-4061-A15F-98AE2120FB37}" destId="{9EE03256-DDE2-42AA-9064-146F365575A5}" srcOrd="0" destOrd="0" presId="urn:microsoft.com/office/officeart/2005/8/layout/chevron2"/>
    <dgm:cxn modelId="{AF9503CF-975B-4B33-B947-09E70CC3870E}" type="presParOf" srcId="{9EE03256-DDE2-42AA-9064-146F365575A5}" destId="{E3E167F5-96A9-432A-9C05-3784D7F91708}" srcOrd="0" destOrd="0" presId="urn:microsoft.com/office/officeart/2005/8/layout/chevron2"/>
    <dgm:cxn modelId="{A28D5237-F9E5-45E8-84D9-82B80273D608}" type="presParOf" srcId="{9EE03256-DDE2-42AA-9064-146F365575A5}" destId="{D9555489-9250-4CAD-BF05-961501DDBABB}" srcOrd="1" destOrd="0" presId="urn:microsoft.com/office/officeart/2005/8/layout/chevron2"/>
    <dgm:cxn modelId="{717C891F-E643-43D6-94FC-AB065AEF95CD}" type="presParOf" srcId="{13B154E9-887D-4061-A15F-98AE2120FB37}" destId="{B08B4AF5-E5DE-400A-9054-C2E658672E05}" srcOrd="1" destOrd="0" presId="urn:microsoft.com/office/officeart/2005/8/layout/chevron2"/>
    <dgm:cxn modelId="{81ECA9DB-642F-4DA4-8D53-B45BA32C63E2}" type="presParOf" srcId="{13B154E9-887D-4061-A15F-98AE2120FB37}" destId="{42C1231A-B440-4CC1-ABA7-3B802D389BB4}" srcOrd="2" destOrd="0" presId="urn:microsoft.com/office/officeart/2005/8/layout/chevron2"/>
    <dgm:cxn modelId="{45B775FD-9F24-4B9C-ACD1-1E54F1F08753}" type="presParOf" srcId="{42C1231A-B440-4CC1-ABA7-3B802D389BB4}" destId="{8423B46F-96FB-4584-ADE2-B21DC875FA78}" srcOrd="0" destOrd="0" presId="urn:microsoft.com/office/officeart/2005/8/layout/chevron2"/>
    <dgm:cxn modelId="{B3F6ACD0-D959-4AC3-ADA6-6B50CC58C65A}" type="presParOf" srcId="{42C1231A-B440-4CC1-ABA7-3B802D389BB4}" destId="{06CA6E55-9103-42CA-9F67-DC234944B19E}" srcOrd="1" destOrd="0" presId="urn:microsoft.com/office/officeart/2005/8/layout/chevron2"/>
    <dgm:cxn modelId="{EE543972-E3E7-407B-B454-8247B3DC0D2B}" type="presParOf" srcId="{13B154E9-887D-4061-A15F-98AE2120FB37}" destId="{7B93EAF6-E01B-4E67-90D9-AE146DB5B6C7}" srcOrd="3" destOrd="0" presId="urn:microsoft.com/office/officeart/2005/8/layout/chevron2"/>
    <dgm:cxn modelId="{EDF4817A-E69F-4629-8DF2-E7758193D3AD}" type="presParOf" srcId="{13B154E9-887D-4061-A15F-98AE2120FB37}" destId="{C3BB683D-72AC-4ED4-8860-811DC49721F4}" srcOrd="4" destOrd="0" presId="urn:microsoft.com/office/officeart/2005/8/layout/chevron2"/>
    <dgm:cxn modelId="{35EDD8CE-750F-4F77-8F38-DA98BD1A91E3}" type="presParOf" srcId="{C3BB683D-72AC-4ED4-8860-811DC49721F4}" destId="{AE5591BB-95FB-4ED2-B226-238D2E1EDDDE}" srcOrd="0" destOrd="0" presId="urn:microsoft.com/office/officeart/2005/8/layout/chevron2"/>
    <dgm:cxn modelId="{449E78EC-B008-485F-BD34-652B0A582580}" type="presParOf" srcId="{C3BB683D-72AC-4ED4-8860-811DC49721F4}" destId="{EFE00535-3683-4584-B647-DC40E92670B0}" srcOrd="1" destOrd="0" presId="urn:microsoft.com/office/officeart/2005/8/layout/chevron2"/>
    <dgm:cxn modelId="{81DE24B0-B163-4A98-82C7-7F2B4D888B37}" type="presParOf" srcId="{13B154E9-887D-4061-A15F-98AE2120FB37}" destId="{1D19482E-5D17-4DB8-A1E3-3AD4E03E14F1}" srcOrd="5" destOrd="0" presId="urn:microsoft.com/office/officeart/2005/8/layout/chevron2"/>
    <dgm:cxn modelId="{06E1666B-59EA-49B3-B688-960EE140A4C8}" type="presParOf" srcId="{13B154E9-887D-4061-A15F-98AE2120FB37}" destId="{5DE8A30B-E848-4F33-A504-10AB668473E0}" srcOrd="6" destOrd="0" presId="urn:microsoft.com/office/officeart/2005/8/layout/chevron2"/>
    <dgm:cxn modelId="{27AFBB6B-B223-49C5-8C29-A702D78346CD}" type="presParOf" srcId="{5DE8A30B-E848-4F33-A504-10AB668473E0}" destId="{42772BC5-AEA3-4CCB-9A47-0ECA8B2FCC9E}" srcOrd="0" destOrd="0" presId="urn:microsoft.com/office/officeart/2005/8/layout/chevron2"/>
    <dgm:cxn modelId="{9D90A498-4572-4631-9202-9B37061B2A3E}" type="presParOf" srcId="{5DE8A30B-E848-4F33-A504-10AB668473E0}" destId="{53D1939A-B73E-4F45-9964-1274AD4C08D7}" srcOrd="1" destOrd="0" presId="urn:microsoft.com/office/officeart/2005/8/layout/chevron2"/>
    <dgm:cxn modelId="{A30BD72C-2DF6-49ED-AA5A-310BB6B21EC9}" type="presParOf" srcId="{13B154E9-887D-4061-A15F-98AE2120FB37}" destId="{F2D57C0D-5C0D-4002-9FBD-9D6A3ECB5B97}" srcOrd="7" destOrd="0" presId="urn:microsoft.com/office/officeart/2005/8/layout/chevron2"/>
    <dgm:cxn modelId="{28BFEA43-D942-4653-B46E-AE6674E265FA}" type="presParOf" srcId="{13B154E9-887D-4061-A15F-98AE2120FB37}" destId="{63453C48-C28A-4987-85F0-15A03FA79B40}" srcOrd="8" destOrd="0" presId="urn:microsoft.com/office/officeart/2005/8/layout/chevron2"/>
    <dgm:cxn modelId="{24A998D1-A421-4C1A-A769-D22D67362D77}" type="presParOf" srcId="{63453C48-C28A-4987-85F0-15A03FA79B40}" destId="{F45BDC1A-D9E0-461C-BBE5-46B71F0C5694}" srcOrd="0" destOrd="0" presId="urn:microsoft.com/office/officeart/2005/8/layout/chevron2"/>
    <dgm:cxn modelId="{603237BC-1A56-4FC9-88EA-090C8AE8C160}" type="presParOf" srcId="{63453C48-C28A-4987-85F0-15A03FA79B40}" destId="{DE2EA6C0-EE3B-4845-A940-8F8A97287A64}" srcOrd="1" destOrd="0" presId="urn:microsoft.com/office/officeart/2005/8/layout/chevron2"/>
    <dgm:cxn modelId="{D7B453D9-9DE2-4C4E-8DE0-D35773358F88}" type="presParOf" srcId="{13B154E9-887D-4061-A15F-98AE2120FB37}" destId="{7E537093-F949-4749-8A69-AFF076E8D0FB}" srcOrd="9" destOrd="0" presId="urn:microsoft.com/office/officeart/2005/8/layout/chevron2"/>
    <dgm:cxn modelId="{27BA7643-756A-49F2-977E-4DD887869447}" type="presParOf" srcId="{13B154E9-887D-4061-A15F-98AE2120FB37}" destId="{F986864E-24CD-4E84-97E8-812584D11359}" srcOrd="10" destOrd="0" presId="urn:microsoft.com/office/officeart/2005/8/layout/chevron2"/>
    <dgm:cxn modelId="{AADDE059-D2F2-4B82-AE29-3FF2D78F24E9}" type="presParOf" srcId="{F986864E-24CD-4E84-97E8-812584D11359}" destId="{A4500EF1-2BA6-4ECB-98D7-A8405FDB6B76}" srcOrd="0" destOrd="0" presId="urn:microsoft.com/office/officeart/2005/8/layout/chevron2"/>
    <dgm:cxn modelId="{B3340A5D-BE16-451F-96F1-D7C932C0FD2B}" type="presParOf" srcId="{F986864E-24CD-4E84-97E8-812584D11359}" destId="{BB7262C8-6DCD-4027-A73F-3B57B4DA38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E040D-ACD2-4C12-810A-E84AB618059F}">
      <dsp:nvSpPr>
        <dsp:cNvPr id="0" name=""/>
        <dsp:cNvSpPr/>
      </dsp:nvSpPr>
      <dsp:spPr>
        <a:xfrm>
          <a:off x="-5780666" y="-884761"/>
          <a:ext cx="6882091" cy="68820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FB741-C5F9-4FD5-BC56-31F24FF39195}">
      <dsp:nvSpPr>
        <dsp:cNvPr id="0" name=""/>
        <dsp:cNvSpPr/>
      </dsp:nvSpPr>
      <dsp:spPr>
        <a:xfrm>
          <a:off x="481432" y="319433"/>
          <a:ext cx="7943764" cy="6392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425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000" kern="1200" dirty="0"/>
            <a:t>6S</a:t>
          </a:r>
          <a:r>
            <a:rPr lang="zh-CN" altLang="en-US" sz="3000" kern="1200" dirty="0"/>
            <a:t>基础知识</a:t>
          </a:r>
        </a:p>
      </dsp:txBody>
      <dsp:txXfrm>
        <a:off x="481432" y="319433"/>
        <a:ext cx="7943764" cy="639275"/>
      </dsp:txXfrm>
    </dsp:sp>
    <dsp:sp modelId="{02210B21-5C2D-48A4-A338-92D1888DC8D9}">
      <dsp:nvSpPr>
        <dsp:cNvPr id="0" name=""/>
        <dsp:cNvSpPr/>
      </dsp:nvSpPr>
      <dsp:spPr>
        <a:xfrm>
          <a:off x="81885" y="239523"/>
          <a:ext cx="799094" cy="7990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16616-4A0F-4172-BD5F-C7894B9F8940}">
      <dsp:nvSpPr>
        <dsp:cNvPr id="0" name=""/>
        <dsp:cNvSpPr/>
      </dsp:nvSpPr>
      <dsp:spPr>
        <a:xfrm>
          <a:off x="939518" y="1278039"/>
          <a:ext cx="7485678" cy="6392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425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日常</a:t>
          </a:r>
          <a:r>
            <a:rPr lang="en-US" altLang="en-US" sz="3000" kern="1200" dirty="0"/>
            <a:t>6S </a:t>
          </a:r>
          <a:r>
            <a:rPr lang="zh-CN" altLang="en-US" sz="3000" kern="1200" dirty="0"/>
            <a:t>应急知识点</a:t>
          </a:r>
        </a:p>
      </dsp:txBody>
      <dsp:txXfrm>
        <a:off x="939518" y="1278039"/>
        <a:ext cx="7485678" cy="639275"/>
      </dsp:txXfrm>
    </dsp:sp>
    <dsp:sp modelId="{111FC0D4-2E12-4827-9CCC-01A60B4FDD79}">
      <dsp:nvSpPr>
        <dsp:cNvPr id="0" name=""/>
        <dsp:cNvSpPr/>
      </dsp:nvSpPr>
      <dsp:spPr>
        <a:xfrm>
          <a:off x="539971" y="1198130"/>
          <a:ext cx="799094" cy="7990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4B067-E6A2-4E58-9B29-395D74B6991C}">
      <dsp:nvSpPr>
        <dsp:cNvPr id="0" name=""/>
        <dsp:cNvSpPr/>
      </dsp:nvSpPr>
      <dsp:spPr>
        <a:xfrm>
          <a:off x="1080113" y="2236646"/>
          <a:ext cx="7345082" cy="6392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425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其它</a:t>
          </a:r>
          <a:r>
            <a:rPr lang="en-US" altLang="en-US" sz="3000" kern="1200" dirty="0"/>
            <a:t>6S</a:t>
          </a:r>
          <a:r>
            <a:rPr lang="zh-CN" altLang="en-US" sz="3000" kern="1200" dirty="0"/>
            <a:t>知识点</a:t>
          </a:r>
        </a:p>
      </dsp:txBody>
      <dsp:txXfrm>
        <a:off x="1080113" y="2236646"/>
        <a:ext cx="7345082" cy="639275"/>
      </dsp:txXfrm>
    </dsp:sp>
    <dsp:sp modelId="{FBEFB90C-09FA-48F9-ACBF-430D00780B9B}">
      <dsp:nvSpPr>
        <dsp:cNvPr id="0" name=""/>
        <dsp:cNvSpPr/>
      </dsp:nvSpPr>
      <dsp:spPr>
        <a:xfrm>
          <a:off x="680566" y="2156736"/>
          <a:ext cx="799094" cy="7990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F4619-A4F1-4699-99B1-BDA6457114D7}">
      <dsp:nvSpPr>
        <dsp:cNvPr id="0" name=""/>
        <dsp:cNvSpPr/>
      </dsp:nvSpPr>
      <dsp:spPr>
        <a:xfrm>
          <a:off x="939518" y="3195252"/>
          <a:ext cx="7485678" cy="6392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425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设备</a:t>
          </a:r>
          <a:r>
            <a:rPr lang="en-US" altLang="zh-CN" sz="3000" kern="1200" dirty="0"/>
            <a:t>6S</a:t>
          </a:r>
          <a:r>
            <a:rPr lang="zh-CN" altLang="en-US" sz="3000" kern="1200" dirty="0"/>
            <a:t>案例本质分析</a:t>
          </a:r>
        </a:p>
      </dsp:txBody>
      <dsp:txXfrm>
        <a:off x="939518" y="3195252"/>
        <a:ext cx="7485678" cy="639275"/>
      </dsp:txXfrm>
    </dsp:sp>
    <dsp:sp modelId="{883BA71C-38B8-4CDE-B4F5-A34FD77A65C5}">
      <dsp:nvSpPr>
        <dsp:cNvPr id="0" name=""/>
        <dsp:cNvSpPr/>
      </dsp:nvSpPr>
      <dsp:spPr>
        <a:xfrm>
          <a:off x="539971" y="3115343"/>
          <a:ext cx="799094" cy="7990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F4E40-6857-41BD-9FB7-3722A19622E7}">
      <dsp:nvSpPr>
        <dsp:cNvPr id="0" name=""/>
        <dsp:cNvSpPr/>
      </dsp:nvSpPr>
      <dsp:spPr>
        <a:xfrm>
          <a:off x="481432" y="4153859"/>
          <a:ext cx="7943764" cy="6392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425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设备移交前排查表</a:t>
          </a:r>
        </a:p>
      </dsp:txBody>
      <dsp:txXfrm>
        <a:off x="481432" y="4153859"/>
        <a:ext cx="7943764" cy="639275"/>
      </dsp:txXfrm>
    </dsp:sp>
    <dsp:sp modelId="{61B26914-18AC-432D-AD8E-5460F87F57E0}">
      <dsp:nvSpPr>
        <dsp:cNvPr id="0" name=""/>
        <dsp:cNvSpPr/>
      </dsp:nvSpPr>
      <dsp:spPr>
        <a:xfrm>
          <a:off x="81885" y="4073949"/>
          <a:ext cx="799094" cy="7990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167F5-96A9-432A-9C05-3784D7F91708}">
      <dsp:nvSpPr>
        <dsp:cNvPr id="0" name=""/>
        <dsp:cNvSpPr/>
      </dsp:nvSpPr>
      <dsp:spPr>
        <a:xfrm rot="5400000">
          <a:off x="-136379" y="142091"/>
          <a:ext cx="909196" cy="63643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整理：</a:t>
          </a:r>
        </a:p>
      </dsp:txBody>
      <dsp:txXfrm rot="-5400000">
        <a:off x="1" y="323931"/>
        <a:ext cx="636437" cy="272759"/>
      </dsp:txXfrm>
    </dsp:sp>
    <dsp:sp modelId="{D9555489-9250-4CAD-BF05-961501DDBABB}">
      <dsp:nvSpPr>
        <dsp:cNvPr id="0" name=""/>
        <dsp:cNvSpPr/>
      </dsp:nvSpPr>
      <dsp:spPr>
        <a:xfrm rot="5400000">
          <a:off x="4415217" y="-3773068"/>
          <a:ext cx="590977" cy="81485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区分作业现场用与不用的物品，不用的物品及时清理掉，用过的物品及时放回原处。</a:t>
          </a:r>
        </a:p>
      </dsp:txBody>
      <dsp:txXfrm rot="-5400000">
        <a:off x="636437" y="34561"/>
        <a:ext cx="8119689" cy="533279"/>
      </dsp:txXfrm>
    </dsp:sp>
    <dsp:sp modelId="{8423B46F-96FB-4584-ADE2-B21DC875FA78}">
      <dsp:nvSpPr>
        <dsp:cNvPr id="0" name=""/>
        <dsp:cNvSpPr/>
      </dsp:nvSpPr>
      <dsp:spPr>
        <a:xfrm rot="5400000">
          <a:off x="-136379" y="957348"/>
          <a:ext cx="909196" cy="636437"/>
        </a:xfrm>
        <a:prstGeom prst="chevr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整顿：</a:t>
          </a:r>
        </a:p>
      </dsp:txBody>
      <dsp:txXfrm rot="-5400000">
        <a:off x="1" y="1139188"/>
        <a:ext cx="636437" cy="272759"/>
      </dsp:txXfrm>
    </dsp:sp>
    <dsp:sp modelId="{06CA6E55-9103-42CA-9F67-DC234944B19E}">
      <dsp:nvSpPr>
        <dsp:cNvPr id="0" name=""/>
        <dsp:cNvSpPr/>
      </dsp:nvSpPr>
      <dsp:spPr>
        <a:xfrm rot="5400000">
          <a:off x="4415217" y="-2957811"/>
          <a:ext cx="590977" cy="81485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对要的物品，按作业中取用、搬运顺序及难易程度，确定排列、码放方式、高度及顺序。所有使用物品都要定物、定位、定量，并在现场标示物品堆放品种、数量、场所、责任者。</a:t>
          </a:r>
        </a:p>
      </dsp:txBody>
      <dsp:txXfrm rot="-5400000">
        <a:off x="636437" y="849818"/>
        <a:ext cx="8119689" cy="533279"/>
      </dsp:txXfrm>
    </dsp:sp>
    <dsp:sp modelId="{AE5591BB-95FB-4ED2-B226-238D2E1EDDDE}">
      <dsp:nvSpPr>
        <dsp:cNvPr id="0" name=""/>
        <dsp:cNvSpPr/>
      </dsp:nvSpPr>
      <dsp:spPr>
        <a:xfrm rot="5400000">
          <a:off x="-136379" y="1772605"/>
          <a:ext cx="909196" cy="636437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清扫：</a:t>
          </a:r>
        </a:p>
      </dsp:txBody>
      <dsp:txXfrm rot="-5400000">
        <a:off x="1" y="1954445"/>
        <a:ext cx="636437" cy="272759"/>
      </dsp:txXfrm>
    </dsp:sp>
    <dsp:sp modelId="{EFE00535-3683-4584-B647-DC40E92670B0}">
      <dsp:nvSpPr>
        <dsp:cNvPr id="0" name=""/>
        <dsp:cNvSpPr/>
      </dsp:nvSpPr>
      <dsp:spPr>
        <a:xfrm rot="5400000">
          <a:off x="4415217" y="-2142554"/>
          <a:ext cx="590977" cy="81485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打扫作业现场及清理设备、工具的灰尘及污垢。</a:t>
          </a:r>
        </a:p>
      </dsp:txBody>
      <dsp:txXfrm rot="-5400000">
        <a:off x="636437" y="1665075"/>
        <a:ext cx="8119689" cy="533279"/>
      </dsp:txXfrm>
    </dsp:sp>
    <dsp:sp modelId="{42772BC5-AEA3-4CCB-9A47-0ECA8B2FCC9E}">
      <dsp:nvSpPr>
        <dsp:cNvPr id="0" name=""/>
        <dsp:cNvSpPr/>
      </dsp:nvSpPr>
      <dsp:spPr>
        <a:xfrm rot="5400000">
          <a:off x="-136379" y="2587862"/>
          <a:ext cx="909196" cy="636437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清洁：</a:t>
          </a:r>
        </a:p>
      </dsp:txBody>
      <dsp:txXfrm rot="-5400000">
        <a:off x="1" y="2769702"/>
        <a:ext cx="636437" cy="272759"/>
      </dsp:txXfrm>
    </dsp:sp>
    <dsp:sp modelId="{53D1939A-B73E-4F45-9964-1274AD4C08D7}">
      <dsp:nvSpPr>
        <dsp:cNvPr id="0" name=""/>
        <dsp:cNvSpPr/>
      </dsp:nvSpPr>
      <dsp:spPr>
        <a:xfrm rot="5400000">
          <a:off x="4415217" y="-1327297"/>
          <a:ext cx="590977" cy="81485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经常整理、整顿、清扫后的现场、设备、工具、物品要保持清洁状态。</a:t>
          </a:r>
        </a:p>
      </dsp:txBody>
      <dsp:txXfrm rot="-5400000">
        <a:off x="636437" y="2480332"/>
        <a:ext cx="8119689" cy="533279"/>
      </dsp:txXfrm>
    </dsp:sp>
    <dsp:sp modelId="{F45BDC1A-D9E0-461C-BBE5-46B71F0C5694}">
      <dsp:nvSpPr>
        <dsp:cNvPr id="0" name=""/>
        <dsp:cNvSpPr/>
      </dsp:nvSpPr>
      <dsp:spPr>
        <a:xfrm rot="5400000">
          <a:off x="-136379" y="3403118"/>
          <a:ext cx="909196" cy="636437"/>
        </a:xfrm>
        <a:prstGeom prst="chevr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素养：</a:t>
          </a:r>
        </a:p>
      </dsp:txBody>
      <dsp:txXfrm rot="-5400000">
        <a:off x="1" y="3584958"/>
        <a:ext cx="636437" cy="272759"/>
      </dsp:txXfrm>
    </dsp:sp>
    <dsp:sp modelId="{DE2EA6C0-EE3B-4845-A940-8F8A97287A64}">
      <dsp:nvSpPr>
        <dsp:cNvPr id="0" name=""/>
        <dsp:cNvSpPr/>
      </dsp:nvSpPr>
      <dsp:spPr>
        <a:xfrm rot="5400000">
          <a:off x="4415217" y="-512040"/>
          <a:ext cx="590977" cy="81485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养成良好习惯，自觉遵章守纪。</a:t>
          </a:r>
        </a:p>
      </dsp:txBody>
      <dsp:txXfrm rot="-5400000">
        <a:off x="636437" y="3295589"/>
        <a:ext cx="8119689" cy="533279"/>
      </dsp:txXfrm>
    </dsp:sp>
    <dsp:sp modelId="{A4500EF1-2BA6-4ECB-98D7-A8405FDB6B76}">
      <dsp:nvSpPr>
        <dsp:cNvPr id="0" name=""/>
        <dsp:cNvSpPr/>
      </dsp:nvSpPr>
      <dsp:spPr>
        <a:xfrm rot="5400000">
          <a:off x="-136379" y="4406046"/>
          <a:ext cx="909196" cy="636437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安全：</a:t>
          </a:r>
        </a:p>
      </dsp:txBody>
      <dsp:txXfrm rot="-5400000">
        <a:off x="1" y="4587886"/>
        <a:ext cx="636437" cy="272759"/>
      </dsp:txXfrm>
    </dsp:sp>
    <dsp:sp modelId="{BB7262C8-6DCD-4027-A73F-3B57B4DA380C}">
      <dsp:nvSpPr>
        <dsp:cNvPr id="0" name=""/>
        <dsp:cNvSpPr/>
      </dsp:nvSpPr>
      <dsp:spPr>
        <a:xfrm rot="5400000">
          <a:off x="4227546" y="490886"/>
          <a:ext cx="966319" cy="81485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事故往往是由于违章指挥、违章作业和事故隐患没能及时发现和消除等人为因素造成的。因此，应以“安全第一、预防为主、综合治理”的安全方针，增强搞好安全生产的 自觉性和责任感，自觉遵章守纪，严格执行操作规程、抵制违章作业，不断增强自我保护意识，共同创建一个安全、和谐的良好工作环境。</a:t>
          </a:r>
        </a:p>
      </dsp:txBody>
      <dsp:txXfrm rot="-5400000">
        <a:off x="636437" y="4129167"/>
        <a:ext cx="8101366" cy="871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EECBB-B39E-4438-8375-D3EE502EC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738ED6-4F4E-4533-AF6F-E6A14CA68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1155BE-B118-4DD0-BD0D-E1E02934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ED27E-EA3C-45AD-825A-04EFB9FB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847E7E-76CF-409A-9495-3941E530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92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BC660-64DE-41F1-9C8E-AC71A70A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E06FAF-4CEC-4788-9618-DE71D9CF3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EB3320-D2CF-4F60-A9F8-D1CA9F7B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8213D-6E10-472A-A2A4-A0E632F01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4662B3-B3C0-4B07-824E-00BAB66F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0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CB620B-8109-41F2-87FA-46C094D7E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F4B7D3-BF8D-48F2-A2DC-3DFF1158C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AF83E-B939-4AFA-931C-5B9AF8429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CDDB89-4DD8-4D6C-9309-76CD544C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E86524-801C-46F0-8495-9C9AF7F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32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30F53-0B98-43AA-8F82-9EEA476D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6B418D-A599-4C47-8908-FE61D0ED9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0DFCB-17D2-4540-9F87-4DF05284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E971B6-265F-41B9-8A29-94D775BC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E9A0CC-4ED4-4B31-86D7-17D52EBB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9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BC26B-4A9D-47D8-B871-0389C25F2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C278E-A2C2-4943-8244-39567E7F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2C618D-EE15-4BB0-A326-AFDD9D61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629CB-9917-4E29-974C-73754BECF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1E216E-B8E4-44BE-AE95-3593D4CA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75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65D5A-7CA5-4B1C-8C25-410B282F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5654D-5D2F-4937-B376-8F4A023A9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7B2CCE-6405-4DCC-B926-B64BAA4E7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D7AD8C-B78D-48CB-B7B1-9E95E21B9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4879A3-58BD-4129-87B8-D9CD1BB5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FEE73A-47EB-41BF-9A87-0B965136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90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E5D77-B18A-4A14-89A8-F5B408B3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BDBB08-3FE5-4C6B-ACEA-7379AEC1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8D7E3D-07EB-42DA-9BCC-1FE9A4EF2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E6438D-12FB-4665-918F-D3A08CD6F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E7770B-E6C7-47EE-94E9-6A4EF80C5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03B637-B5FA-4AE3-B03A-959B72F2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A8F57D-7E61-46E0-92E6-D2E74EC58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459FD8-6AE7-4680-A4A5-9DF7F52D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1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B5B3F-0831-4422-BE1E-02CBEA7A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FBBC4C-8E5A-43F4-8BF4-49A152C45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7B766E-F6B2-496F-B0EE-80CE9A83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CA123C-4C5F-4CB4-937F-89BDF62A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7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DB29E7-793D-4944-837A-77188FCE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662395-A616-45AF-9C58-E71F637A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D754BA-46F5-4BC2-8E4D-912B9A92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25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D089F-1901-4F35-AA10-6F4EB72A4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71940-4691-4C04-B2F5-A81EA3898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254395-9B94-44EB-A31F-BEC4A27BB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F7DBF4-D9FC-4EF0-8876-425E42B28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70B87-02A3-422E-A0AC-B77F3FF9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63B852-1721-49B3-A80D-BF538F0E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92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0C1DC-9EA8-49C1-8BF9-B6BDF428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2C2C3F-49D9-4DF2-87B4-59CF10565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4CDAC3-59DC-40AB-B343-6AA4D601E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82CA40-5267-4376-9B18-44FA1C14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F94EA4-24E1-403E-BAAD-31CB60C8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02C35B-50CD-43E3-8E05-83C9ADCC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88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59F3B4-3B35-42F3-87CB-01FAA90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2D0FE7-4F14-4241-9116-14CC7A19B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58A6B-C5EB-4CD4-8AF4-C0DAC04A3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64A4B-6EBA-4FA8-A214-381E53A006B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C11720-98D5-4CD0-A53A-B8F8F2DDC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21E230-90A1-4465-B14A-70C6367E3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48C12-065E-4DF6-93D4-A051781A5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slide" Target="slide2.xml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47528" y="1916832"/>
            <a:ext cx="8640960" cy="2448272"/>
          </a:xfrm>
        </p:spPr>
        <p:txBody>
          <a:bodyPr>
            <a:no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  <a:cs typeface="+mn-cs"/>
              </a:rPr>
              <a:t>6S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  <a:cs typeface="+mn-cs"/>
              </a:rPr>
              <a:t>教育培训资料</a:t>
            </a:r>
            <a:endParaRPr lang="zh-CN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641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1631504" y="-99392"/>
            <a:ext cx="4546848" cy="936104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整顿的</a:t>
            </a:r>
            <a:r>
              <a:rPr lang="zh-CN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目标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1847528" y="1268761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ct val="10000"/>
              </a:spcAft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工作场所一目了然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>
              <a:spcAft>
                <a:spcPct val="10000"/>
              </a:spcAft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消除无谓寻找的浪费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spcAft>
                <a:spcPct val="10000"/>
              </a:spcAft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缩短前置作业时间</a:t>
            </a:r>
            <a:endParaRPr lang="zh-TW" altLang="en-US" b="1" dirty="0">
              <a:latin typeface="华文楷体" pitchFamily="2" charset="-122"/>
              <a:ea typeface="华文楷体" pitchFamily="2" charset="-122"/>
            </a:endParaRPr>
          </a:p>
          <a:p>
            <a:pPr>
              <a:spcAft>
                <a:spcPct val="10000"/>
              </a:spcAft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工作场所整齐、有序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>
              <a:spcAft>
                <a:spcPct val="10000"/>
              </a:spcAft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提高生产线的作业效率</a:t>
            </a:r>
          </a:p>
        </p:txBody>
      </p:sp>
      <p:pic>
        <p:nvPicPr>
          <p:cNvPr id="7" name="Picture 8" descr="IMPATI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5"/>
          <a:stretch>
            <a:fillRect/>
          </a:stretch>
        </p:blipFill>
        <p:spPr bwMode="auto">
          <a:xfrm>
            <a:off x="6744072" y="2924945"/>
            <a:ext cx="3672408" cy="326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7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1631504" y="-99392"/>
            <a:ext cx="4104456" cy="936104"/>
          </a:xfrm>
        </p:spPr>
        <p:txBody>
          <a:bodyPr/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整顿的要诀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1847528" y="1196753"/>
            <a:ext cx="8229600" cy="4525963"/>
          </a:xfrm>
        </p:spPr>
        <p:txBody>
          <a:bodyPr/>
          <a:lstStyle/>
          <a:p>
            <a:pPr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易于归位的方法</a:t>
            </a:r>
            <a:r>
              <a:rPr lang="en-US" altLang="zh-TW" b="1" dirty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培养归位的习惯</a:t>
            </a:r>
            <a:r>
              <a:rPr lang="zh-TW" altLang="en-US" b="1" dirty="0">
                <a:latin typeface="华文楷体" pitchFamily="2" charset="-122"/>
                <a:ea typeface="华文楷体" pitchFamily="2" charset="-122"/>
              </a:rPr>
              <a:t> 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130000"/>
              </a:lnSpc>
              <a:buSzPct val="85000"/>
            </a:pPr>
            <a:r>
              <a:rPr lang="zh-TW" altLang="en-US" b="1" dirty="0">
                <a:latin typeface="华文楷体" pitchFamily="2" charset="-122"/>
                <a:ea typeface="华文楷体" pitchFamily="2" charset="-122"/>
              </a:rPr>
              <a:t>三定原则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              </a:t>
            </a:r>
            <a:r>
              <a:rPr lang="zh-CN" altLang="en-US" sz="2600" dirty="0">
                <a:latin typeface="华文楷体" pitchFamily="2" charset="-122"/>
              </a:rPr>
              <a:t>     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TW" altLang="en-US" sz="2600" b="1" dirty="0">
                <a:solidFill>
                  <a:srgbClr val="FF3300"/>
                </a:solidFill>
                <a:latin typeface="华文楷体" pitchFamily="2" charset="-122"/>
                <a:ea typeface="华文楷体" pitchFamily="2" charset="-122"/>
              </a:rPr>
              <a:t>在何处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en-US" altLang="zh-TW" sz="2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  <a:r>
              <a:rPr lang="en-US" altLang="zh-TW" sz="2600" dirty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en-US" altLang="zh-TW" sz="2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where )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定位</a:t>
            </a:r>
          </a:p>
          <a:p>
            <a:pPr>
              <a:buFont typeface="Wingdings" pitchFamily="2" charset="2"/>
              <a:buNone/>
            </a:pP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              </a:t>
            </a:r>
            <a:r>
              <a:rPr lang="zh-CN" altLang="en-US" sz="2600" dirty="0">
                <a:latin typeface="华文楷体" pitchFamily="2" charset="-122"/>
              </a:rPr>
              <a:t>     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TW" altLang="en-US" sz="2600" b="1" dirty="0">
                <a:solidFill>
                  <a:srgbClr val="FF3300"/>
                </a:solidFill>
                <a:latin typeface="华文楷体" pitchFamily="2" charset="-122"/>
                <a:ea typeface="华文楷体" pitchFamily="2" charset="-122"/>
              </a:rPr>
              <a:t>有什么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en-US" altLang="zh-TW" sz="2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  <a:r>
              <a:rPr lang="en-US" altLang="zh-TW" sz="2600" dirty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en-US" altLang="zh-TW" sz="2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what )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定物</a:t>
            </a:r>
          </a:p>
          <a:p>
            <a:pPr>
              <a:buFont typeface="Wingdings" pitchFamily="2" charset="2"/>
              <a:buNone/>
            </a:pP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           </a:t>
            </a:r>
            <a:r>
              <a:rPr lang="zh-CN" altLang="en-US" sz="2600" dirty="0">
                <a:latin typeface="华文楷体" pitchFamily="2" charset="-122"/>
              </a:rPr>
              <a:t>    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sz="2600" dirty="0">
                <a:latin typeface="华文楷体" pitchFamily="2" charset="-122"/>
              </a:rPr>
              <a:t> 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TW" altLang="en-US" sz="2600" b="1" dirty="0">
                <a:solidFill>
                  <a:srgbClr val="FF3300"/>
                </a:solidFill>
                <a:latin typeface="华文楷体" pitchFamily="2" charset="-122"/>
                <a:ea typeface="华文楷体" pitchFamily="2" charset="-122"/>
              </a:rPr>
              <a:t>有多少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TW" altLang="en-US" sz="2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TW" sz="2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  ( How  many )</a:t>
            </a:r>
            <a:r>
              <a:rPr lang="zh-TW" altLang="en-US" sz="2600" dirty="0">
                <a:latin typeface="华文楷体" pitchFamily="2" charset="-122"/>
                <a:ea typeface="华文楷体" pitchFamily="2" charset="-122"/>
              </a:rPr>
              <a:t>定量</a:t>
            </a:r>
            <a:endParaRPr lang="zh-CN" altLang="en-US" sz="2600" dirty="0">
              <a:latin typeface="华文楷体" pitchFamily="2" charset="-122"/>
            </a:endParaRPr>
          </a:p>
        </p:txBody>
      </p:sp>
      <p:pic>
        <p:nvPicPr>
          <p:cNvPr id="8" name="Picture 2" descr="C:\Users\94086\Desktop\360安全浏览器截图12058405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0843">
            <a:off x="7822206" y="3412847"/>
            <a:ext cx="2297893" cy="2428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320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631504" y="-28261"/>
            <a:ext cx="4320480" cy="864096"/>
          </a:xfrm>
        </p:spPr>
        <p:txBody>
          <a:bodyPr>
            <a:noAutofit/>
          </a:bodyPr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清扫</a:t>
            </a:r>
            <a:r>
              <a:rPr lang="zh-CN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的目标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631504" y="980728"/>
            <a:ext cx="6120680" cy="4032448"/>
          </a:xfrm>
        </p:spPr>
        <p:txBody>
          <a:bodyPr>
            <a:noAutofit/>
          </a:bodyPr>
          <a:lstStyle/>
          <a:p>
            <a:pPr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减少脏污对品质的影响</a:t>
            </a:r>
          </a:p>
          <a:p>
            <a:pPr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清除脏乱与污染源</a:t>
            </a:r>
          </a:p>
          <a:p>
            <a:pPr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降低故障率</a:t>
            </a:r>
          </a:p>
          <a:p>
            <a:pPr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保持令人心情愉快、干净亮丽的工作环境</a:t>
            </a:r>
          </a:p>
        </p:txBody>
      </p:sp>
      <p:pic>
        <p:nvPicPr>
          <p:cNvPr id="7" name="Picture 2" descr="C:\Users\94086\Desktop\360安全浏览器截图12060939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2759978"/>
            <a:ext cx="2952328" cy="34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19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24000" y="-30394"/>
            <a:ext cx="3754760" cy="936104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清洁的目标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775520" y="1052737"/>
            <a:ext cx="8229600" cy="4525963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创造明朗的现场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维持前面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3S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（整理、整顿、清扫）的效果</a:t>
            </a:r>
          </a:p>
          <a:p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实现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标准化管理</a:t>
            </a:r>
          </a:p>
        </p:txBody>
      </p:sp>
      <p:pic>
        <p:nvPicPr>
          <p:cNvPr id="6" name="Picture 6" descr="0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050576"/>
            <a:ext cx="2667744" cy="289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48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03512" y="-3547"/>
            <a:ext cx="4978896" cy="850106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素养的</a:t>
            </a:r>
            <a:r>
              <a:rPr lang="zh-CN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目标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847528" y="1124745"/>
            <a:ext cx="8352928" cy="208823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45000"/>
              </a:spcBef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培养有好习惯、遵守规则的员工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5000"/>
              </a:spcBef>
              <a:buSzPct val="85000"/>
            </a:pPr>
            <a:r>
              <a:rPr lang="zh-TW" altLang="en-US" b="1" dirty="0">
                <a:latin typeface="华文楷体" pitchFamily="2" charset="-122"/>
                <a:ea typeface="华文楷体" pitchFamily="2" charset="-122"/>
              </a:rPr>
              <a:t>塑造</a:t>
            </a:r>
            <a:r>
              <a:rPr lang="en-US" altLang="zh-TW" b="1" dirty="0">
                <a:latin typeface="华文楷体" pitchFamily="2" charset="-122"/>
                <a:ea typeface="华文楷体" pitchFamily="2" charset="-122"/>
              </a:rPr>
              <a:t>"</a:t>
            </a:r>
            <a:r>
              <a:rPr lang="zh-TW" altLang="en-US" b="1" dirty="0">
                <a:latin typeface="华文楷体" pitchFamily="2" charset="-122"/>
                <a:ea typeface="华文楷体" pitchFamily="2" charset="-122"/>
              </a:rPr>
              <a:t>守纪律</a:t>
            </a:r>
            <a:r>
              <a:rPr lang="en-US" altLang="zh-TW" b="1" dirty="0">
                <a:latin typeface="华文楷体" pitchFamily="2" charset="-122"/>
                <a:ea typeface="华文楷体" pitchFamily="2" charset="-122"/>
              </a:rPr>
              <a:t>"</a:t>
            </a:r>
            <a:r>
              <a:rPr lang="zh-TW" altLang="en-US" b="1" dirty="0">
                <a:latin typeface="华文楷体" pitchFamily="2" charset="-122"/>
                <a:ea typeface="华文楷体" pitchFamily="2" charset="-122"/>
              </a:rPr>
              <a:t>的工作场所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5000"/>
              </a:spcBef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营造积极向上的团队精神</a:t>
            </a:r>
          </a:p>
        </p:txBody>
      </p:sp>
      <p:pic>
        <p:nvPicPr>
          <p:cNvPr id="8" name="Picture 5" descr="3768774_163846883826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1" r="62222" b="1134"/>
          <a:stretch>
            <a:fillRect/>
          </a:stretch>
        </p:blipFill>
        <p:spPr>
          <a:xfrm>
            <a:off x="6528048" y="3212977"/>
            <a:ext cx="3806676" cy="3036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050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54792" y="0"/>
            <a:ext cx="4762872" cy="836712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素养的实施方法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31504" y="890684"/>
            <a:ext cx="9036496" cy="520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45000"/>
              </a:spcBef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持续推动前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4S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直至全员成为习惯；</a:t>
            </a:r>
          </a:p>
          <a:p>
            <a:pPr>
              <a:lnSpc>
                <a:spcPct val="90000"/>
              </a:lnSpc>
              <a:spcBef>
                <a:spcPct val="45000"/>
              </a:spcBef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通过前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4S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（整理，整顿，清扫，清洁）的手段，使人们达到工作的最基本要求；</a:t>
            </a:r>
          </a:p>
          <a:p>
            <a:pPr>
              <a:lnSpc>
                <a:spcPct val="90000"/>
              </a:lnSpc>
              <a:spcBef>
                <a:spcPct val="45000"/>
              </a:spcBef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遵守相关的规章制度；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5000"/>
              </a:spcBef>
              <a:buSzPct val="85000"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通过不断的培训</a:t>
            </a: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使观念深入员工及干部</a:t>
            </a:r>
          </a:p>
          <a:p>
            <a:pPr marL="0" indent="0">
              <a:lnSpc>
                <a:spcPct val="90000"/>
              </a:lnSpc>
              <a:spcBef>
                <a:spcPct val="45000"/>
              </a:spcBef>
              <a:buSzPct val="85000"/>
              <a:buNone/>
            </a:pPr>
            <a:endParaRPr lang="zh-CN" altLang="en-US" b="1" dirty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248128" y="3861049"/>
          <a:ext cx="3096344" cy="2385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2" imgW="4514985" imgH="3467010" progId="MS_ClipArt_Gallery.2">
                  <p:embed/>
                </p:oleObj>
              </mc:Choice>
              <mc:Fallback>
                <p:oleObj name="剪辑" r:id="rId2" imgW="4514985" imgH="3467010" progId="MS_ClipArt_Gallery.2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8128" y="3861049"/>
                        <a:ext cx="3096344" cy="23854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2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24000" y="0"/>
            <a:ext cx="3538736" cy="792088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安全的目标：</a:t>
            </a:r>
            <a:endParaRPr lang="zh-CN" altLang="en-US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19536" y="980728"/>
            <a:ext cx="7992888" cy="4824536"/>
          </a:xfrm>
        </p:spPr>
        <p:txBody>
          <a:bodyPr>
            <a:normAutofit/>
          </a:bodyPr>
          <a:lstStyle/>
          <a:p>
            <a:pPr>
              <a:spcBef>
                <a:spcPct val="40000"/>
              </a:spcBef>
              <a:spcAft>
                <a:spcPct val="10000"/>
              </a:spcAft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重视安全教育，严格遵守安全规则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40000"/>
              </a:spcBef>
              <a:spcAft>
                <a:spcPct val="10000"/>
              </a:spcAft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工作中牢记安全第一的准则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40000"/>
              </a:spcBef>
              <a:spcAft>
                <a:spcPct val="10000"/>
              </a:spcAft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时刻保持安全意识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40000"/>
              </a:spcBef>
              <a:spcAft>
                <a:spcPct val="10000"/>
              </a:spcAft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塑造一个安全的工作场所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3074" name="Picture 2" descr="\\mf-meetingroom\D\12-1-MQT\插图\3D小人图\3D小人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9" y="2852937"/>
            <a:ext cx="2574867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5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631504" y="0"/>
            <a:ext cx="4474840" cy="764704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安全要诀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pic>
        <p:nvPicPr>
          <p:cNvPr id="6" name="Picture 2" descr="C:\Users\94086\Desktop\360安全浏览器截图12090169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556792"/>
            <a:ext cx="2949428" cy="406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31904" y="1484785"/>
            <a:ext cx="4680520" cy="481399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00B050"/>
                </a:solidFill>
                <a:latin typeface="华文楷体" pitchFamily="2" charset="-122"/>
                <a:ea typeface="华文楷体" pitchFamily="2" charset="-122"/>
              </a:rPr>
              <a:t>平 时 多 几 分 训 练</a:t>
            </a:r>
            <a:r>
              <a:rPr lang="en-US" altLang="zh-TW" b="1" dirty="0">
                <a:solidFill>
                  <a:srgbClr val="00B050"/>
                </a:solidFill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TW" altLang="en-US" b="1" dirty="0">
                <a:solidFill>
                  <a:srgbClr val="00B050"/>
                </a:solidFill>
                <a:latin typeface="华文楷体" pitchFamily="2" charset="-122"/>
                <a:ea typeface="华文楷体" pitchFamily="2" charset="-122"/>
              </a:rPr>
              <a:t>意 外 少 惊 慌 失 措</a:t>
            </a:r>
            <a:r>
              <a:rPr lang="en-US" altLang="zh-CN" b="1" dirty="0">
                <a:solidFill>
                  <a:srgbClr val="00B050"/>
                </a:solidFill>
                <a:latin typeface="华文楷体" pitchFamily="2" charset="-122"/>
                <a:ea typeface="华文楷体" pitchFamily="2" charset="-122"/>
              </a:rPr>
              <a:t>,</a:t>
            </a:r>
            <a:endParaRPr lang="en-US" altLang="zh-TW" b="1" dirty="0">
              <a:solidFill>
                <a:srgbClr val="00B050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rgbClr val="00B050"/>
                </a:solidFill>
                <a:latin typeface="华文楷体" pitchFamily="2" charset="-122"/>
                <a:ea typeface="华文楷体" pitchFamily="2" charset="-122"/>
              </a:rPr>
              <a:t>   平 时 多 注 意 防 范</a:t>
            </a:r>
            <a:r>
              <a:rPr lang="en-US" altLang="zh-TW" b="1" dirty="0">
                <a:solidFill>
                  <a:srgbClr val="00B050"/>
                </a:solidFill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b="1" dirty="0">
                <a:solidFill>
                  <a:srgbClr val="00B050"/>
                </a:solidFill>
                <a:latin typeface="华文楷体" pitchFamily="2" charset="-122"/>
                <a:ea typeface="华文楷体" pitchFamily="2" charset="-122"/>
              </a:rPr>
              <a:t>意 外 少 几 分 损 失。</a:t>
            </a:r>
            <a:endParaRPr lang="en-US" altLang="zh-TW" b="1" dirty="0">
              <a:solidFill>
                <a:srgbClr val="00B050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</a:rPr>
              <a:t>不放过任何机会教育</a:t>
            </a:r>
            <a:r>
              <a:rPr lang="en-US" altLang="zh-TW" b="1" dirty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b="1" dirty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</a:rPr>
              <a:t>全体员工共同维护 。</a:t>
            </a:r>
            <a:endParaRPr lang="zh-TW" altLang="en-US" b="1" dirty="0">
              <a:solidFill>
                <a:srgbClr val="7030A0"/>
              </a:solidFill>
              <a:latin typeface="华文楷体" pitchFamily="2" charset="-122"/>
              <a:ea typeface="华文楷体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45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631504" y="0"/>
            <a:ext cx="5626968" cy="764704"/>
          </a:xfrm>
        </p:spPr>
        <p:txBody>
          <a:bodyPr/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安全的执要点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847528" y="1135286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正确使用各类化学用品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正确操作各项设备</a:t>
            </a:r>
            <a:endParaRPr lang="zh-TW" altLang="en-US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TW" altLang="en-US" b="1" dirty="0">
                <a:latin typeface="华文楷体" pitchFamily="2" charset="-122"/>
                <a:ea typeface="华文楷体" pitchFamily="2" charset="-122"/>
              </a:rPr>
              <a:t>具备明亮</a:t>
            </a:r>
            <a:r>
              <a:rPr lang="en-US" altLang="zh-TW" b="1" dirty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视野良好的工作场所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TW" altLang="en-US" b="1" dirty="0">
                <a:latin typeface="华文楷体" pitchFamily="2" charset="-122"/>
                <a:ea typeface="华文楷体" pitchFamily="2" charset="-122"/>
              </a:rPr>
              <a:t>确保走道</a:t>
            </a:r>
            <a:r>
              <a:rPr lang="en-US" altLang="zh-TW" b="1" dirty="0">
                <a:latin typeface="华文楷体" pitchFamily="2" charset="-122"/>
                <a:ea typeface="华文楷体" pitchFamily="2" charset="-122"/>
              </a:rPr>
              <a:t>﹑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安全门之畅通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正确使用各项紧急救护设施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执行消防训练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各项安全防护用具设立与使用训练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buFont typeface="Wingdings 2" pitchFamily="18" charset="2"/>
              <a:buChar char="1"/>
            </a:pPr>
            <a:endParaRPr lang="zh-TW" altLang="en-US" b="1" dirty="0">
              <a:latin typeface="文鼎中楷簡" pitchFamily="49" charset="-120"/>
              <a:ea typeface="文鼎中楷簡" pitchFamily="49" charset="-12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15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>
            <a:off x="5447928" y="1916832"/>
            <a:ext cx="1221298" cy="1152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5447928" y="4005065"/>
            <a:ext cx="1220142" cy="12835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idx="1"/>
          </p:nvPr>
        </p:nvSpPr>
        <p:spPr>
          <a:xfrm>
            <a:off x="2260148" y="980728"/>
            <a:ext cx="7595703" cy="4968552"/>
          </a:xfrm>
        </p:spPr>
        <p:txBody>
          <a:bodyPr vert="horz" lIns="92075" tIns="46038" rIns="92075" bIns="46038" rtlCol="0">
            <a:normAutofit lnSpcReduction="10000"/>
          </a:bodyPr>
          <a:lstStyle/>
          <a:p>
            <a:pPr marL="0" indent="0" algn="ctr">
              <a:spcBef>
                <a:spcPct val="40000"/>
              </a:spcBef>
              <a:buNone/>
            </a:pPr>
            <a:r>
              <a:rPr lang="zh-CN" altLang="en-US" sz="4400" b="1" dirty="0">
                <a:latin typeface="华文楷体" pitchFamily="2" charset="-122"/>
                <a:ea typeface="华文楷体" pitchFamily="2" charset="-122"/>
              </a:rPr>
              <a:t>只有在安全无忧的工作场所</a:t>
            </a:r>
            <a:endParaRPr lang="zh-TW" altLang="en-US" sz="4400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zh-TW" altLang="en-US" sz="4400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zh-TW" altLang="en-US" sz="4400" b="1" dirty="0"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spcBef>
                <a:spcPct val="40000"/>
              </a:spcBef>
              <a:buNone/>
            </a:pPr>
            <a:r>
              <a:rPr lang="zh-TW" altLang="en-US" sz="4000" b="1" dirty="0">
                <a:latin typeface="华文楷体" pitchFamily="2" charset="-122"/>
                <a:ea typeface="华文楷体" pitchFamily="2" charset="-122"/>
              </a:rPr>
              <a:t>才能保障生命</a:t>
            </a:r>
            <a:r>
              <a:rPr lang="en-US" altLang="zh-TW" sz="4000" b="1" dirty="0">
                <a:latin typeface="华文楷体" pitchFamily="2" charset="-122"/>
                <a:ea typeface="华文楷体" pitchFamily="2" charset="-122"/>
              </a:rPr>
              <a:t>﹑</a:t>
            </a:r>
            <a:r>
              <a:rPr lang="zh-TW" altLang="en-US" sz="4000" b="1" dirty="0">
                <a:latin typeface="华文楷体" pitchFamily="2" charset="-122"/>
                <a:ea typeface="华文楷体" pitchFamily="2" charset="-122"/>
              </a:rPr>
              <a:t>财产安全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zh-TW" altLang="en-US" sz="4400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zh-TW" altLang="en-US" sz="4400" b="1" dirty="0"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spcBef>
                <a:spcPct val="40000"/>
              </a:spcBef>
              <a:buNone/>
            </a:pPr>
            <a:r>
              <a:rPr lang="zh-CN" altLang="en-US" sz="4000" b="1" dirty="0">
                <a:latin typeface="华文楷体" pitchFamily="2" charset="-122"/>
                <a:ea typeface="华文楷体" pitchFamily="2" charset="-122"/>
              </a:rPr>
              <a:t>公司得以永续经营</a:t>
            </a:r>
            <a:endParaRPr lang="zh-TW" altLang="en-US" sz="4000" b="1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88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05080" y="38408"/>
            <a:ext cx="15776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4400" b="1" dirty="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</a:rPr>
              <a:t>概</a:t>
            </a:r>
            <a:r>
              <a:rPr lang="zh-CN" altLang="en-US" sz="4400" b="1" dirty="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</a:rPr>
              <a:t>要</a:t>
            </a:r>
            <a:r>
              <a:rPr lang="en-US" altLang="zh-CN" sz="4400" b="1" dirty="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</a:rPr>
              <a:t>: </a:t>
            </a:r>
            <a:endParaRPr lang="zh-CN" altLang="en-US" sz="4400" b="1" dirty="0">
              <a:solidFill>
                <a:prstClr val="white"/>
              </a:solidFill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847528" y="908720"/>
          <a:ext cx="8496944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30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631504" y="0"/>
            <a:ext cx="8229600" cy="836712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</a:t>
            </a:r>
            <a:r>
              <a:rPr lang="en-US" altLang="zh-TW" b="1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</a:t>
            </a:r>
            <a:r>
              <a:rPr lang="zh-TW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的精神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19536" y="1124745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</a:t>
            </a:r>
            <a:r>
              <a:rPr lang="en-US" altLang="zh-TW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不是说说而已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>
              <a:defRPr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</a:t>
            </a:r>
            <a:r>
              <a:rPr lang="en-US" altLang="zh-TW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</a:t>
            </a:r>
            <a:r>
              <a:rPr lang="zh-TW" altLang="en-US" b="1" dirty="0">
                <a:latin typeface="华文楷体" pitchFamily="2" charset="-122"/>
                <a:ea typeface="华文楷体" pitchFamily="2" charset="-122"/>
              </a:rPr>
              <a:t>不是听了就了事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  <a:p>
            <a:pPr>
              <a:defRPr/>
            </a:pP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</a:t>
            </a:r>
            <a:r>
              <a:rPr lang="en-US" altLang="zh-TW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是要在现场实地去做</a:t>
            </a:r>
          </a:p>
        </p:txBody>
      </p:sp>
      <p:pic>
        <p:nvPicPr>
          <p:cNvPr id="4098" name="Picture 2" descr="\\mf-meetingroom\D\12-1-MQT\插图\3D小人图\3D小人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9" y="2636913"/>
            <a:ext cx="3361041" cy="35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40216" y="2852936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严格执行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endParaRPr lang="zh-CN" altLang="en-US" sz="2000" b="1" dirty="0">
              <a:solidFill>
                <a:srgbClr val="FF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2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23299"/>
            <a:ext cx="4248472" cy="7647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之间</a:t>
            </a:r>
            <a:r>
              <a:rPr lang="zh-CN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的关系：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75520" y="1124745"/>
            <a:ext cx="8712968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整理、整顿、清扫是具体内容 </a:t>
            </a:r>
          </a:p>
          <a:p>
            <a:pPr>
              <a:defRPr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清洁是制度化、规范化 ，并贯彻执行及维持结果</a:t>
            </a:r>
          </a:p>
          <a:p>
            <a:pPr>
              <a:defRPr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素养是养成习惯，遵守纪律、规则、严谨认真 </a:t>
            </a:r>
          </a:p>
          <a:p>
            <a:pPr>
              <a:defRPr/>
            </a:pP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安全是基础，尊重生命，杜绝违章 </a:t>
            </a:r>
          </a:p>
        </p:txBody>
      </p:sp>
      <p:pic>
        <p:nvPicPr>
          <p:cNvPr id="5122" name="Picture 2" descr="\\mf-meetingroom\D\12-1-MQT\插图\3D小人图\3D小人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8" b="9658"/>
          <a:stretch/>
        </p:blipFill>
        <p:spPr bwMode="auto">
          <a:xfrm>
            <a:off x="7577476" y="4052519"/>
            <a:ext cx="2911013" cy="23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95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速记口诀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91544" y="980729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 整理：要与不要，一弃一留；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 整顿：科学布局，取用快捷；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 清扫：清除垃圾，美化环境；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 清洁：形成制度，贯彻到底；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 素养：养成习惯，以人为本；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 安全：安全操作，生命第一。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2" r="23414" b="4306"/>
          <a:stretch/>
        </p:blipFill>
        <p:spPr>
          <a:xfrm>
            <a:off x="8178592" y="3501009"/>
            <a:ext cx="2495627" cy="27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534783" y="-5234"/>
            <a:ext cx="39274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总结：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1703512" y="908720"/>
          <a:ext cx="8784976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82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261100" y="2153288"/>
            <a:ext cx="7848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二）日常</a:t>
            </a:r>
            <a:r>
              <a:rPr lang="en-US" altLang="zh-CN" sz="5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6S </a:t>
            </a:r>
            <a:r>
              <a:rPr lang="zh-CN" altLang="en-US" sz="5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应急知识点</a:t>
            </a:r>
          </a:p>
        </p:txBody>
      </p:sp>
    </p:spTree>
    <p:extLst>
      <p:ext uri="{BB962C8B-B14F-4D97-AF65-F5344CB8AC3E}">
        <p14:creationId xmlns:p14="http://schemas.microsoft.com/office/powerpoint/2010/main" val="374370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1524001" y="6612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紧急冲淋装置</a:t>
            </a: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外观：</a:t>
            </a:r>
            <a:endParaRPr lang="zh-CN" altLang="zh-CN" sz="44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6" name="Picture 2" descr="C:\Users\94086\Desktop\紧急\IMG_84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673" y="1052736"/>
            <a:ext cx="3668703" cy="499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452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7499351" y="1167130"/>
            <a:ext cx="2917825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1.</a:t>
            </a:r>
            <a:r>
              <a:rPr lang="zh-CN" altLang="zh-CN" sz="32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冲洗眼部只要用手轻推手推阀，清洁水从洗眼喷头自动喷出来，用后须将手推阀复位并将防尘盖复位。</a:t>
            </a:r>
          </a:p>
          <a:p>
            <a:pPr eaLnBrk="1" hangingPunct="1"/>
            <a:endParaRPr lang="zh-CN" altLang="en-US" dirty="0"/>
          </a:p>
        </p:txBody>
      </p:sp>
      <p:pic>
        <p:nvPicPr>
          <p:cNvPr id="6" name="Picture 3" descr="C:\Users\94086\Desktop\紧急\IMG_847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908721"/>
            <a:ext cx="52451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>
            <a:off x="6959601" y="2532733"/>
            <a:ext cx="50482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03912" y="2028702"/>
            <a:ext cx="1440160" cy="147230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436191" y="5229200"/>
            <a:ext cx="32051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注意：冲洗时间至少为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15</a:t>
            </a:r>
            <a:r>
              <a:rPr kumimoji="1" lang="zh-CN" altLang="en-US" sz="3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分钟</a:t>
            </a: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524001" y="17779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洗眼装置使用</a:t>
            </a:r>
            <a:r>
              <a:rPr lang="zh-CN" altLang="zh-CN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说明</a:t>
            </a: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  <a:endParaRPr lang="zh-CN" altLang="zh-CN" sz="44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191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672065" y="1340768"/>
            <a:ext cx="2943225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华文楷体" pitchFamily="2" charset="-122"/>
                <a:ea typeface="华文楷体" pitchFamily="2" charset="-122"/>
              </a:rPr>
              <a:t>2.</a:t>
            </a:r>
            <a:r>
              <a:rPr lang="zh-CN" altLang="zh-CN" sz="3200" b="1" dirty="0">
                <a:latin typeface="华文楷体" pitchFamily="2" charset="-122"/>
                <a:ea typeface="华文楷体" pitchFamily="2" charset="-122"/>
              </a:rPr>
              <a:t>冲洗身体其他部位：用手向下拉阀门拉杆，水从喷淋头自动喷出，用后须将拉杆向上复位。</a:t>
            </a:r>
          </a:p>
        </p:txBody>
      </p:sp>
      <p:pic>
        <p:nvPicPr>
          <p:cNvPr id="6" name="Picture 2" descr="C:\Users\94086\Desktop\紧急\IMG_84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1052736"/>
            <a:ext cx="353582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432176" y="4128989"/>
            <a:ext cx="2232025" cy="18716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123656" y="4668738"/>
            <a:ext cx="1188368" cy="704479"/>
          </a:xfrm>
          <a:prstGeom prst="rightArrow">
            <a:avLst>
              <a:gd name="adj1" fmla="val 50000"/>
              <a:gd name="adj2" fmla="val 56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72065" y="4880198"/>
            <a:ext cx="32051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注意：冲洗时间至少为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15</a:t>
            </a:r>
            <a:r>
              <a:rPr kumimoji="1" lang="zh-CN" altLang="en-US" sz="3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分钟</a:t>
            </a: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518480" y="42492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冲淋装置使用</a:t>
            </a:r>
            <a:r>
              <a:rPr lang="zh-CN" altLang="zh-CN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说明</a:t>
            </a: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  <a:endParaRPr lang="zh-CN" altLang="zh-CN" sz="44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42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351584" y="2153288"/>
            <a:ext cx="7848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三）其它</a:t>
            </a:r>
            <a:r>
              <a:rPr lang="en-US" altLang="zh-CN" sz="5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6S</a:t>
            </a:r>
            <a:r>
              <a:rPr lang="zh-CN" altLang="en-US" sz="5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知识点</a:t>
            </a:r>
            <a:r>
              <a:rPr lang="zh-CN" altLang="en-US" sz="5400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zh-CN" altLang="en-US" sz="54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300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502734" y="67272"/>
            <a:ext cx="50576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垃圾正确分类投放</a:t>
            </a:r>
            <a:r>
              <a:rPr lang="en-US" altLang="zh-CN" sz="44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: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631950" y="1700809"/>
          <a:ext cx="8928100" cy="3479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8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8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00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686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特性</a:t>
                      </a:r>
                      <a:endParaRPr lang="zh-CN" sz="1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0" dirty="0">
                          <a:effectLst/>
                        </a:rPr>
                        <a:t>酸类</a:t>
                      </a:r>
                      <a:endParaRPr lang="zh-CN" sz="1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碱类</a:t>
                      </a:r>
                      <a:endParaRPr lang="zh-CN" sz="1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易燃类</a:t>
                      </a:r>
                      <a:endParaRPr lang="zh-CN" sz="1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含砷</a:t>
                      </a: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</a:t>
                      </a: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氧化性类</a:t>
                      </a: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自燃类</a:t>
                      </a:r>
                      <a:endParaRPr lang="zh-CN" sz="1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一般废弃物</a:t>
                      </a:r>
                      <a:endParaRPr lang="zh-CN" sz="1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>
                          <a:effectLst/>
                        </a:rPr>
                        <a:t>垃圾筒</a:t>
                      </a:r>
                      <a:endParaRPr lang="zh-CN" sz="1800" b="1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00B050"/>
                          </a:solidFill>
                          <a:effectLst/>
                        </a:rPr>
                        <a:t>绿色</a:t>
                      </a:r>
                      <a:r>
                        <a:rPr lang="en-US" sz="3200" b="1" kern="0" dirty="0">
                          <a:solidFill>
                            <a:srgbClr val="00B050"/>
                          </a:solidFill>
                          <a:effectLst/>
                        </a:rPr>
                        <a:t>  </a:t>
                      </a:r>
                      <a:endParaRPr lang="zh-CN" sz="2800" b="1" kern="100" dirty="0">
                        <a:solidFill>
                          <a:srgbClr val="00B05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蓝色</a:t>
                      </a:r>
                      <a:r>
                        <a:rPr lang="en-US" sz="3200" b="1" kern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</a:t>
                      </a:r>
                      <a:endParaRPr lang="zh-CN" sz="2800" b="1" kern="1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FF0000"/>
                          </a:solidFill>
                          <a:effectLst/>
                        </a:rPr>
                        <a:t>红色</a:t>
                      </a:r>
                      <a:r>
                        <a:rPr lang="en-US" sz="3200" b="1" kern="0" dirty="0">
                          <a:solidFill>
                            <a:srgbClr val="FF0000"/>
                          </a:solidFill>
                          <a:effectLst/>
                        </a:rPr>
                        <a:t>  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7030A0"/>
                          </a:solidFill>
                          <a:effectLst/>
                        </a:rPr>
                        <a:t>紫色</a:t>
                      </a:r>
                      <a:r>
                        <a:rPr lang="en-US" sz="3200" b="1" kern="0" dirty="0">
                          <a:solidFill>
                            <a:srgbClr val="7030A0"/>
                          </a:solidFill>
                          <a:effectLst/>
                        </a:rPr>
                        <a:t>  </a:t>
                      </a:r>
                      <a:endParaRPr lang="zh-CN" sz="2800" b="1" kern="100" dirty="0">
                        <a:solidFill>
                          <a:srgbClr val="7030A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FFFF00"/>
                          </a:solidFill>
                          <a:effectLst/>
                        </a:rPr>
                        <a:t>黄色</a:t>
                      </a:r>
                      <a:r>
                        <a:rPr lang="en-US" sz="3200" b="1" kern="0" dirty="0">
                          <a:solidFill>
                            <a:srgbClr val="FFFF00"/>
                          </a:solidFill>
                          <a:effectLst/>
                        </a:rPr>
                        <a:t>  </a:t>
                      </a:r>
                      <a:endParaRPr lang="zh-CN" sz="2800" b="1" kern="100" dirty="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effectLst/>
                        </a:rPr>
                        <a:t>黑色</a:t>
                      </a:r>
                      <a:r>
                        <a:rPr lang="en-US" sz="3200" b="1" kern="0" dirty="0">
                          <a:effectLst/>
                        </a:rPr>
                        <a:t>  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灰色 </a:t>
                      </a:r>
                      <a:r>
                        <a:rPr lang="en-US" sz="32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    </a:t>
                      </a:r>
                      <a:endParaRPr lang="zh-CN" sz="28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30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>
                          <a:effectLst/>
                        </a:rPr>
                        <a:t>垃圾袋</a:t>
                      </a:r>
                      <a:endParaRPr lang="zh-CN" sz="1800" b="1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00B050"/>
                          </a:solidFill>
                          <a:effectLst/>
                        </a:rPr>
                        <a:t>绿色</a:t>
                      </a:r>
                      <a:endParaRPr lang="zh-CN" sz="2800" b="1" kern="100" dirty="0">
                        <a:solidFill>
                          <a:srgbClr val="00B05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蓝色</a:t>
                      </a:r>
                      <a:endParaRPr lang="zh-CN" sz="2800" b="1" kern="1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FF0000"/>
                          </a:solidFill>
                          <a:effectLst/>
                        </a:rPr>
                        <a:t>红色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7030A0"/>
                          </a:solidFill>
                          <a:effectLst/>
                        </a:rPr>
                        <a:t>紫色</a:t>
                      </a:r>
                      <a:endParaRPr lang="zh-CN" sz="2800" b="1" kern="100" dirty="0">
                        <a:solidFill>
                          <a:srgbClr val="7030A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FFFF00"/>
                          </a:solidFill>
                          <a:effectLst/>
                        </a:rPr>
                        <a:t>黄色</a:t>
                      </a:r>
                      <a:endParaRPr lang="zh-CN" sz="2800" b="1" kern="100" dirty="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effectLst/>
                        </a:rPr>
                        <a:t>黑色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灰色</a:t>
                      </a:r>
                      <a:endParaRPr lang="zh-CN" sz="28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3" marR="6857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38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207568" y="1700808"/>
            <a:ext cx="63371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一）</a:t>
            </a:r>
            <a:r>
              <a:rPr lang="en-US" altLang="zh-CN" sz="5400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sz="5400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基础知识</a:t>
            </a:r>
            <a:endParaRPr lang="zh-CN" altLang="en-US" sz="36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8" name="Picture 2" descr="C:\Users\94086\Desktop\360安全浏览器截图199875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3284985"/>
            <a:ext cx="2916726" cy="294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400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0" y="67272"/>
            <a:ext cx="4824412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七种垃圾袋颜色：</a:t>
            </a:r>
          </a:p>
        </p:txBody>
      </p:sp>
      <p:pic>
        <p:nvPicPr>
          <p:cNvPr id="6" name="Picture 2" descr="C:\Users\94086\Desktop\新建文件夹\IMG_86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484313"/>
            <a:ext cx="5976937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390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51285" y="17779"/>
            <a:ext cx="52001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发生漏液时的对应：</a:t>
            </a:r>
          </a:p>
        </p:txBody>
      </p:sp>
      <p:pic>
        <p:nvPicPr>
          <p:cNvPr id="6" name="Picture 2" descr="\\Mf-meetingroom\d\cleanroom 进度\2011-4\2011-4-24(白)\6S\IMG_426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5561" y="1052737"/>
            <a:ext cx="27908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87888" y="1196752"/>
            <a:ext cx="5328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当发现有不明液体时，切忌用手触摸，应及时向上级报告；如果身边有</a:t>
            </a:r>
            <a:r>
              <a:rPr lang="en-US" altLang="zh-CN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PH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试纸的话，可以先测试该液体的酸碱性（详见</a:t>
            </a:r>
            <a:r>
              <a:rPr lang="en-US" altLang="zh-CN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PH</a:t>
            </a:r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试纸对比表），并及时向上级报告，若检测出不明液体呈酸性或碱性时，应在确保自身安全的条件下，为避免他人经过此处，用安全锥及安全护栏将此处隔离。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130" y="3501008"/>
            <a:ext cx="2746106" cy="18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79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03512" y="44625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PH</a:t>
            </a: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试纸使用</a:t>
            </a:r>
            <a:r>
              <a:rPr lang="en-US" altLang="zh-CN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:</a:t>
            </a:r>
            <a:endParaRPr lang="zh-CN" altLang="en-US" sz="44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108" y="1124745"/>
            <a:ext cx="8263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         </a:t>
            </a:r>
            <a:r>
              <a:rPr lang="zh-CN" altLang="en-US" sz="2400" b="1" dirty="0">
                <a:latin typeface="华文楷体" pitchFamily="2" charset="-122"/>
                <a:ea typeface="华文楷体" pitchFamily="2" charset="-122"/>
              </a:rPr>
              <a:t>溶液有酸碱之分。检验溶液酸碱性的“尺子”是“广泛</a:t>
            </a:r>
            <a:r>
              <a:rPr lang="en-US" altLang="zh-CN" sz="24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PH</a:t>
            </a:r>
            <a:r>
              <a:rPr lang="zh-CN" altLang="en-US" sz="2400" b="1" dirty="0">
                <a:latin typeface="华文楷体" pitchFamily="2" charset="-122"/>
                <a:ea typeface="华文楷体" pitchFamily="2" charset="-122"/>
              </a:rPr>
              <a:t>试纸”。这是一种现成的试纸，使用时，撕下一条从它的颜色变化就可以知道溶液的酸碱性，十分方便。</a:t>
            </a:r>
            <a:endParaRPr lang="en-US" altLang="zh-CN" sz="2400" b="1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7" name="Picture 2" descr="C:\Users\94086\Desktop\360截图20110914101502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2499692"/>
            <a:ext cx="4236487" cy="348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52184" y="3889730"/>
            <a:ext cx="2232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96600"/>
                </a:solidFill>
              </a:rPr>
              <a:t>PH=7    </a:t>
            </a:r>
            <a:r>
              <a:rPr lang="zh-CN" altLang="en-US" sz="2800" b="1" dirty="0">
                <a:solidFill>
                  <a:srgbClr val="996600"/>
                </a:solidFill>
              </a:rPr>
              <a:t>中性</a:t>
            </a:r>
            <a:endParaRPr lang="en-US" altLang="zh-CN" sz="2800" b="1" dirty="0">
              <a:solidFill>
                <a:srgbClr val="996600"/>
              </a:solidFill>
            </a:endParaRPr>
          </a:p>
          <a:p>
            <a:r>
              <a:rPr lang="en-US" altLang="zh-CN" sz="2800" b="1" dirty="0">
                <a:solidFill>
                  <a:srgbClr val="006600"/>
                </a:solidFill>
              </a:rPr>
              <a:t>PH&gt;7    </a:t>
            </a:r>
            <a:r>
              <a:rPr lang="zh-CN" altLang="en-US" sz="2800" b="1" dirty="0">
                <a:solidFill>
                  <a:srgbClr val="006600"/>
                </a:solidFill>
              </a:rPr>
              <a:t>碱性</a:t>
            </a:r>
            <a:endParaRPr lang="en-US" altLang="zh-CN" sz="2800" b="1" dirty="0">
              <a:solidFill>
                <a:srgbClr val="0066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PH&lt;7    </a:t>
            </a:r>
            <a:r>
              <a:rPr lang="zh-CN" altLang="en-US" sz="2800" b="1" dirty="0">
                <a:solidFill>
                  <a:srgbClr val="FF0000"/>
                </a:solidFill>
              </a:rPr>
              <a:t>酸性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384032" y="2852937"/>
            <a:ext cx="1368152" cy="945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384032" y="2852936"/>
            <a:ext cx="1368152" cy="1698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933025" y="2499691"/>
            <a:ext cx="1728192" cy="616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PH</a:t>
            </a:r>
            <a:r>
              <a:rPr lang="zh-CN" altLang="en-US" sz="3200" b="1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308890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351584" y="2153288"/>
            <a:ext cx="7848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四）</a:t>
            </a:r>
            <a:r>
              <a:rPr lang="zh-CN" altLang="en-US" sz="5400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sz="5400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sz="5400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  <a:endParaRPr lang="zh-CN" altLang="en-US" sz="54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</a:p>
        </p:txBody>
      </p:sp>
    </p:spTree>
    <p:extLst>
      <p:ext uri="{BB962C8B-B14F-4D97-AF65-F5344CB8AC3E}">
        <p14:creationId xmlns:p14="http://schemas.microsoft.com/office/powerpoint/2010/main" val="3609094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559496" y="764704"/>
            <a:ext cx="9000554" cy="165618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b="1" i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如何做好</a:t>
            </a:r>
            <a:r>
              <a:rPr lang="en-US" altLang="zh-CN" sz="2400" b="1" i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6S</a:t>
            </a:r>
            <a:r>
              <a:rPr lang="zh-CN" altLang="en-US" sz="2400" b="1" i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工作：用合适的人，在合适的地方，以合适的材料，用合适的方法，做正确的事情</a:t>
            </a:r>
            <a:endParaRPr lang="zh-CN" altLang="en-US" sz="2000" b="1" i="1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 rot="19679550" flipV="1">
            <a:off x="3591474" y="2259630"/>
            <a:ext cx="76200" cy="1439862"/>
          </a:xfrm>
          <a:prstGeom prst="roundRect">
            <a:avLst>
              <a:gd name="adj" fmla="val 4394"/>
            </a:avLst>
          </a:prstGeom>
          <a:gradFill rotWithShape="0">
            <a:gsLst>
              <a:gs pos="0">
                <a:schemeClr val="bg1"/>
              </a:gs>
              <a:gs pos="50000">
                <a:srgbClr val="777777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 rot="1920450">
            <a:off x="4596496" y="3585115"/>
            <a:ext cx="76200" cy="1601788"/>
          </a:xfrm>
          <a:prstGeom prst="roundRect">
            <a:avLst>
              <a:gd name="adj" fmla="val 4394"/>
            </a:avLst>
          </a:prstGeom>
          <a:gradFill rotWithShape="0">
            <a:gsLst>
              <a:gs pos="0">
                <a:schemeClr val="bg1"/>
              </a:gs>
              <a:gs pos="50000">
                <a:srgbClr val="777777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9220201" y="3212976"/>
            <a:ext cx="100806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 i="1" dirty="0">
                <a:solidFill>
                  <a:srgbClr val="000099"/>
                </a:solidFill>
              </a:rPr>
              <a:t>PA high</a:t>
            </a:r>
          </a:p>
        </p:txBody>
      </p:sp>
      <p:sp>
        <p:nvSpPr>
          <p:cNvPr id="19" name="Freeform 30"/>
          <p:cNvSpPr>
            <a:spLocks/>
          </p:cNvSpPr>
          <p:nvPr/>
        </p:nvSpPr>
        <p:spPr bwMode="auto">
          <a:xfrm>
            <a:off x="2362200" y="1708615"/>
            <a:ext cx="1676400" cy="728663"/>
          </a:xfrm>
          <a:custGeom>
            <a:avLst/>
            <a:gdLst>
              <a:gd name="T0" fmla="*/ 0 w 1056"/>
              <a:gd name="T1" fmla="*/ 24 h 459"/>
              <a:gd name="T2" fmla="*/ 770 w 1056"/>
              <a:gd name="T3" fmla="*/ 57 h 459"/>
              <a:gd name="T4" fmla="*/ 984 w 1056"/>
              <a:gd name="T5" fmla="*/ 365 h 459"/>
              <a:gd name="T6" fmla="*/ 336 w 1056"/>
              <a:gd name="T7" fmla="*/ 400 h 459"/>
              <a:gd name="T8" fmla="*/ 12 w 1056"/>
              <a:gd name="T9" fmla="*/ 14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6" h="459">
                <a:moveTo>
                  <a:pt x="0" y="24"/>
                </a:moveTo>
                <a:cubicBezTo>
                  <a:pt x="128" y="30"/>
                  <a:pt x="606" y="0"/>
                  <a:pt x="770" y="57"/>
                </a:cubicBezTo>
                <a:cubicBezTo>
                  <a:pt x="934" y="114"/>
                  <a:pt x="1056" y="308"/>
                  <a:pt x="984" y="365"/>
                </a:cubicBezTo>
                <a:cubicBezTo>
                  <a:pt x="912" y="422"/>
                  <a:pt x="498" y="459"/>
                  <a:pt x="336" y="400"/>
                </a:cubicBezTo>
                <a:cubicBezTo>
                  <a:pt x="174" y="342"/>
                  <a:pt x="50" y="78"/>
                  <a:pt x="12" y="14"/>
                </a:cubicBezTo>
              </a:path>
            </a:pathLst>
          </a:custGeom>
          <a:gradFill rotWithShape="1">
            <a:gsLst>
              <a:gs pos="0">
                <a:srgbClr val="33CCCC">
                  <a:gamma/>
                  <a:tint val="23922"/>
                  <a:invGamma/>
                </a:srgbClr>
              </a:gs>
              <a:gs pos="100000">
                <a:srgbClr val="33CCCC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prstClr val="black"/>
                </a:solidFill>
                <a:latin typeface="Calibri"/>
                <a:ea typeface="宋体"/>
              </a:rPr>
              <a:t>人：</a:t>
            </a:r>
            <a:endParaRPr lang="en-US" altLang="zh-CN" b="1" dirty="0">
              <a:solidFill>
                <a:prstClr val="black"/>
              </a:solidFill>
              <a:latin typeface="Calibri"/>
              <a:ea typeface="宋体"/>
            </a:endParaRP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Calibri"/>
                <a:ea typeface="宋体"/>
              </a:rPr>
              <a:t>工程师</a:t>
            </a:r>
          </a:p>
        </p:txBody>
      </p:sp>
      <p:sp>
        <p:nvSpPr>
          <p:cNvPr id="34" name="Freeform 75"/>
          <p:cNvSpPr>
            <a:spLocks/>
          </p:cNvSpPr>
          <p:nvPr/>
        </p:nvSpPr>
        <p:spPr bwMode="auto">
          <a:xfrm>
            <a:off x="9753600" y="4048665"/>
            <a:ext cx="457200" cy="369332"/>
          </a:xfrm>
          <a:custGeom>
            <a:avLst/>
            <a:gdLst>
              <a:gd name="T0" fmla="*/ 0 w 240"/>
              <a:gd name="T1" fmla="*/ 0 h 168"/>
              <a:gd name="T2" fmla="*/ 96 w 240"/>
              <a:gd name="T3" fmla="*/ 144 h 168"/>
              <a:gd name="T4" fmla="*/ 240 w 240"/>
              <a:gd name="T5" fmla="*/ 14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168">
                <a:moveTo>
                  <a:pt x="0" y="0"/>
                </a:moveTo>
                <a:cubicBezTo>
                  <a:pt x="28" y="60"/>
                  <a:pt x="56" y="120"/>
                  <a:pt x="96" y="144"/>
                </a:cubicBezTo>
                <a:cubicBezTo>
                  <a:pt x="136" y="168"/>
                  <a:pt x="216" y="144"/>
                  <a:pt x="240" y="144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pic>
        <p:nvPicPr>
          <p:cNvPr id="36" name="Picture 47" descr="PE01561_"/>
          <p:cNvPicPr>
            <a:picLocks noChangeAspect="1" noChangeArrowheads="1"/>
          </p:cNvPicPr>
          <p:nvPr/>
        </p:nvPicPr>
        <p:blipFill>
          <a:blip r:embed="rId2" cstate="print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605" y="4948839"/>
            <a:ext cx="2385020" cy="158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接箭头连接符 43"/>
          <p:cNvCxnSpPr/>
          <p:nvPr/>
        </p:nvCxnSpPr>
        <p:spPr>
          <a:xfrm flipH="1">
            <a:off x="3570803" y="2725179"/>
            <a:ext cx="747777" cy="0"/>
          </a:xfrm>
          <a:prstGeom prst="straightConnector1">
            <a:avLst/>
          </a:pr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3582597" y="2420889"/>
            <a:ext cx="6799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i="1">
                <a:solidFill>
                  <a:srgbClr val="000099"/>
                </a:solidFill>
                <a:ea typeface="PMingLiU" pitchFamily="18" charset="-120"/>
              </a:defRPr>
            </a:lvl1pPr>
          </a:lstStyle>
          <a:p>
            <a:r>
              <a:rPr lang="en-US" altLang="zh-CN" dirty="0">
                <a:latin typeface="Calibri"/>
              </a:rPr>
              <a:t>1.</a:t>
            </a:r>
            <a:r>
              <a:rPr lang="zh-CN" altLang="en-US" dirty="0">
                <a:latin typeface="Calibri"/>
              </a:rPr>
              <a:t>培训</a:t>
            </a:r>
            <a:endParaRPr lang="en-US" altLang="zh-CN" dirty="0">
              <a:latin typeface="Calibri"/>
            </a:endParaRPr>
          </a:p>
        </p:txBody>
      </p:sp>
      <p:sp>
        <p:nvSpPr>
          <p:cNvPr id="58" name="Freeform 30"/>
          <p:cNvSpPr>
            <a:spLocks/>
          </p:cNvSpPr>
          <p:nvPr/>
        </p:nvSpPr>
        <p:spPr bwMode="auto">
          <a:xfrm>
            <a:off x="3272881" y="5011634"/>
            <a:ext cx="1676400" cy="728663"/>
          </a:xfrm>
          <a:custGeom>
            <a:avLst/>
            <a:gdLst>
              <a:gd name="T0" fmla="*/ 0 w 1056"/>
              <a:gd name="T1" fmla="*/ 24 h 459"/>
              <a:gd name="T2" fmla="*/ 770 w 1056"/>
              <a:gd name="T3" fmla="*/ 57 h 459"/>
              <a:gd name="T4" fmla="*/ 984 w 1056"/>
              <a:gd name="T5" fmla="*/ 365 h 459"/>
              <a:gd name="T6" fmla="*/ 336 w 1056"/>
              <a:gd name="T7" fmla="*/ 400 h 459"/>
              <a:gd name="T8" fmla="*/ 12 w 1056"/>
              <a:gd name="T9" fmla="*/ 14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6" h="459">
                <a:moveTo>
                  <a:pt x="0" y="24"/>
                </a:moveTo>
                <a:cubicBezTo>
                  <a:pt x="128" y="30"/>
                  <a:pt x="606" y="0"/>
                  <a:pt x="770" y="57"/>
                </a:cubicBezTo>
                <a:cubicBezTo>
                  <a:pt x="934" y="114"/>
                  <a:pt x="1056" y="308"/>
                  <a:pt x="984" y="365"/>
                </a:cubicBezTo>
                <a:cubicBezTo>
                  <a:pt x="912" y="422"/>
                  <a:pt x="498" y="459"/>
                  <a:pt x="336" y="400"/>
                </a:cubicBezTo>
                <a:cubicBezTo>
                  <a:pt x="174" y="342"/>
                  <a:pt x="50" y="78"/>
                  <a:pt x="12" y="14"/>
                </a:cubicBezTo>
              </a:path>
            </a:pathLst>
          </a:custGeom>
          <a:gradFill rotWithShape="1">
            <a:gsLst>
              <a:gs pos="0">
                <a:srgbClr val="33CCCC">
                  <a:gamma/>
                  <a:tint val="23922"/>
                  <a:invGamma/>
                </a:srgbClr>
              </a:gs>
              <a:gs pos="100000">
                <a:srgbClr val="33CCCC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prstClr val="black"/>
                </a:solidFill>
                <a:latin typeface="Calibri"/>
                <a:ea typeface="宋体"/>
              </a:rPr>
              <a:t>法：</a:t>
            </a:r>
            <a:endParaRPr lang="en-US" altLang="zh-CN" b="1" dirty="0">
              <a:solidFill>
                <a:prstClr val="black"/>
              </a:solidFill>
              <a:latin typeface="Calibri"/>
              <a:ea typeface="宋体"/>
            </a:endParaRP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Calibri"/>
                <a:ea typeface="宋体"/>
              </a:rPr>
              <a:t>操作方法</a:t>
            </a:r>
          </a:p>
        </p:txBody>
      </p:sp>
      <p:sp>
        <p:nvSpPr>
          <p:cNvPr id="59" name="Freeform 30"/>
          <p:cNvSpPr>
            <a:spLocks/>
          </p:cNvSpPr>
          <p:nvPr/>
        </p:nvSpPr>
        <p:spPr bwMode="auto">
          <a:xfrm>
            <a:off x="5253101" y="5085346"/>
            <a:ext cx="1676400" cy="728663"/>
          </a:xfrm>
          <a:custGeom>
            <a:avLst/>
            <a:gdLst>
              <a:gd name="T0" fmla="*/ 0 w 1056"/>
              <a:gd name="T1" fmla="*/ 24 h 459"/>
              <a:gd name="T2" fmla="*/ 770 w 1056"/>
              <a:gd name="T3" fmla="*/ 57 h 459"/>
              <a:gd name="T4" fmla="*/ 984 w 1056"/>
              <a:gd name="T5" fmla="*/ 365 h 459"/>
              <a:gd name="T6" fmla="*/ 336 w 1056"/>
              <a:gd name="T7" fmla="*/ 400 h 459"/>
              <a:gd name="T8" fmla="*/ 12 w 1056"/>
              <a:gd name="T9" fmla="*/ 14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6" h="459">
                <a:moveTo>
                  <a:pt x="0" y="24"/>
                </a:moveTo>
                <a:cubicBezTo>
                  <a:pt x="128" y="30"/>
                  <a:pt x="606" y="0"/>
                  <a:pt x="770" y="57"/>
                </a:cubicBezTo>
                <a:cubicBezTo>
                  <a:pt x="934" y="114"/>
                  <a:pt x="1056" y="308"/>
                  <a:pt x="984" y="365"/>
                </a:cubicBezTo>
                <a:cubicBezTo>
                  <a:pt x="912" y="422"/>
                  <a:pt x="498" y="459"/>
                  <a:pt x="336" y="400"/>
                </a:cubicBezTo>
                <a:cubicBezTo>
                  <a:pt x="174" y="342"/>
                  <a:pt x="50" y="78"/>
                  <a:pt x="12" y="14"/>
                </a:cubicBezTo>
              </a:path>
            </a:pathLst>
          </a:custGeom>
          <a:gradFill rotWithShape="1">
            <a:gsLst>
              <a:gs pos="0">
                <a:srgbClr val="33CCCC">
                  <a:gamma/>
                  <a:tint val="23922"/>
                  <a:invGamma/>
                </a:srgbClr>
              </a:gs>
              <a:gs pos="100000">
                <a:srgbClr val="33CCCC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prstClr val="black"/>
                </a:solidFill>
                <a:latin typeface="Calibri"/>
                <a:ea typeface="宋体"/>
              </a:rPr>
              <a:t>环：</a:t>
            </a:r>
            <a:endParaRPr lang="en-US" altLang="zh-CN" b="1" dirty="0">
              <a:solidFill>
                <a:prstClr val="black"/>
              </a:solidFill>
              <a:latin typeface="Calibri"/>
              <a:ea typeface="宋体"/>
            </a:endParaRP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Calibri"/>
                <a:ea typeface="宋体"/>
              </a:rPr>
              <a:t>周围环境</a:t>
            </a:r>
          </a:p>
        </p:txBody>
      </p:sp>
      <p:sp>
        <p:nvSpPr>
          <p:cNvPr id="60" name="AutoShape 25"/>
          <p:cNvSpPr>
            <a:spLocks noChangeArrowheads="1"/>
          </p:cNvSpPr>
          <p:nvPr/>
        </p:nvSpPr>
        <p:spPr bwMode="auto">
          <a:xfrm rot="1920450">
            <a:off x="6681213" y="3663220"/>
            <a:ext cx="76200" cy="1601788"/>
          </a:xfrm>
          <a:prstGeom prst="roundRect">
            <a:avLst>
              <a:gd name="adj" fmla="val 4394"/>
            </a:avLst>
          </a:prstGeom>
          <a:gradFill rotWithShape="0">
            <a:gsLst>
              <a:gs pos="0">
                <a:schemeClr val="bg1"/>
              </a:gs>
              <a:gs pos="50000">
                <a:srgbClr val="777777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62" name="AutoShape 23"/>
          <p:cNvSpPr>
            <a:spLocks noChangeArrowheads="1"/>
          </p:cNvSpPr>
          <p:nvPr/>
        </p:nvSpPr>
        <p:spPr bwMode="auto">
          <a:xfrm rot="19679550" flipV="1">
            <a:off x="5809231" y="2187622"/>
            <a:ext cx="76200" cy="1439862"/>
          </a:xfrm>
          <a:prstGeom prst="roundRect">
            <a:avLst>
              <a:gd name="adj" fmla="val 4394"/>
            </a:avLst>
          </a:prstGeom>
          <a:gradFill rotWithShape="0">
            <a:gsLst>
              <a:gs pos="0">
                <a:schemeClr val="bg1"/>
              </a:gs>
              <a:gs pos="50000">
                <a:srgbClr val="777777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61" name="Freeform 30"/>
          <p:cNvSpPr>
            <a:spLocks/>
          </p:cNvSpPr>
          <p:nvPr/>
        </p:nvSpPr>
        <p:spPr bwMode="auto">
          <a:xfrm>
            <a:off x="4318579" y="1708614"/>
            <a:ext cx="1676400" cy="728663"/>
          </a:xfrm>
          <a:custGeom>
            <a:avLst/>
            <a:gdLst>
              <a:gd name="T0" fmla="*/ 0 w 1056"/>
              <a:gd name="T1" fmla="*/ 24 h 459"/>
              <a:gd name="T2" fmla="*/ 770 w 1056"/>
              <a:gd name="T3" fmla="*/ 57 h 459"/>
              <a:gd name="T4" fmla="*/ 984 w 1056"/>
              <a:gd name="T5" fmla="*/ 365 h 459"/>
              <a:gd name="T6" fmla="*/ 336 w 1056"/>
              <a:gd name="T7" fmla="*/ 400 h 459"/>
              <a:gd name="T8" fmla="*/ 12 w 1056"/>
              <a:gd name="T9" fmla="*/ 14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6" h="459">
                <a:moveTo>
                  <a:pt x="0" y="24"/>
                </a:moveTo>
                <a:cubicBezTo>
                  <a:pt x="128" y="30"/>
                  <a:pt x="606" y="0"/>
                  <a:pt x="770" y="57"/>
                </a:cubicBezTo>
                <a:cubicBezTo>
                  <a:pt x="934" y="114"/>
                  <a:pt x="1056" y="308"/>
                  <a:pt x="984" y="365"/>
                </a:cubicBezTo>
                <a:cubicBezTo>
                  <a:pt x="912" y="422"/>
                  <a:pt x="498" y="459"/>
                  <a:pt x="336" y="400"/>
                </a:cubicBezTo>
                <a:cubicBezTo>
                  <a:pt x="174" y="342"/>
                  <a:pt x="50" y="78"/>
                  <a:pt x="12" y="14"/>
                </a:cubicBezTo>
              </a:path>
            </a:pathLst>
          </a:custGeom>
          <a:gradFill rotWithShape="1">
            <a:gsLst>
              <a:gs pos="0">
                <a:srgbClr val="33CCCC">
                  <a:gamma/>
                  <a:tint val="23922"/>
                  <a:invGamma/>
                </a:srgbClr>
              </a:gs>
              <a:gs pos="100000">
                <a:srgbClr val="33CCCC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prstClr val="black"/>
                </a:solidFill>
              </a:rPr>
              <a:t>机：</a:t>
            </a:r>
            <a:endParaRPr lang="en-US" altLang="zh-CN" b="1" dirty="0">
              <a:solidFill>
                <a:prstClr val="black"/>
              </a:solidFill>
            </a:endParaRPr>
          </a:p>
          <a:p>
            <a:pPr algn="ctr"/>
            <a:r>
              <a:rPr lang="zh-CN" altLang="en-US" dirty="0">
                <a:solidFill>
                  <a:prstClr val="black"/>
                </a:solidFill>
              </a:rPr>
              <a:t>机器设备</a:t>
            </a:r>
          </a:p>
        </p:txBody>
      </p:sp>
      <p:sp>
        <p:nvSpPr>
          <p:cNvPr id="63" name="AutoShape 23"/>
          <p:cNvSpPr>
            <a:spLocks noChangeArrowheads="1"/>
          </p:cNvSpPr>
          <p:nvPr/>
        </p:nvSpPr>
        <p:spPr bwMode="auto">
          <a:xfrm rot="19679550" flipV="1">
            <a:off x="7736412" y="2223834"/>
            <a:ext cx="76200" cy="1439862"/>
          </a:xfrm>
          <a:prstGeom prst="roundRect">
            <a:avLst>
              <a:gd name="adj" fmla="val 4394"/>
            </a:avLst>
          </a:prstGeom>
          <a:gradFill rotWithShape="0">
            <a:gsLst>
              <a:gs pos="0">
                <a:schemeClr val="bg1"/>
              </a:gs>
              <a:gs pos="50000">
                <a:srgbClr val="777777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64" name="Freeform 30"/>
          <p:cNvSpPr>
            <a:spLocks/>
          </p:cNvSpPr>
          <p:nvPr/>
        </p:nvSpPr>
        <p:spPr bwMode="auto">
          <a:xfrm>
            <a:off x="6277286" y="1700809"/>
            <a:ext cx="1676400" cy="728663"/>
          </a:xfrm>
          <a:custGeom>
            <a:avLst/>
            <a:gdLst>
              <a:gd name="T0" fmla="*/ 0 w 1056"/>
              <a:gd name="T1" fmla="*/ 24 h 459"/>
              <a:gd name="T2" fmla="*/ 770 w 1056"/>
              <a:gd name="T3" fmla="*/ 57 h 459"/>
              <a:gd name="T4" fmla="*/ 984 w 1056"/>
              <a:gd name="T5" fmla="*/ 365 h 459"/>
              <a:gd name="T6" fmla="*/ 336 w 1056"/>
              <a:gd name="T7" fmla="*/ 400 h 459"/>
              <a:gd name="T8" fmla="*/ 12 w 1056"/>
              <a:gd name="T9" fmla="*/ 14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6" h="459">
                <a:moveTo>
                  <a:pt x="0" y="24"/>
                </a:moveTo>
                <a:cubicBezTo>
                  <a:pt x="128" y="30"/>
                  <a:pt x="606" y="0"/>
                  <a:pt x="770" y="57"/>
                </a:cubicBezTo>
                <a:cubicBezTo>
                  <a:pt x="934" y="114"/>
                  <a:pt x="1056" y="308"/>
                  <a:pt x="984" y="365"/>
                </a:cubicBezTo>
                <a:cubicBezTo>
                  <a:pt x="912" y="422"/>
                  <a:pt x="498" y="459"/>
                  <a:pt x="336" y="400"/>
                </a:cubicBezTo>
                <a:cubicBezTo>
                  <a:pt x="174" y="342"/>
                  <a:pt x="50" y="78"/>
                  <a:pt x="12" y="14"/>
                </a:cubicBezTo>
              </a:path>
            </a:pathLst>
          </a:custGeom>
          <a:gradFill rotWithShape="1">
            <a:gsLst>
              <a:gs pos="0">
                <a:srgbClr val="33CCCC">
                  <a:gamma/>
                  <a:tint val="23922"/>
                  <a:invGamma/>
                </a:srgbClr>
              </a:gs>
              <a:gs pos="100000">
                <a:srgbClr val="33CCCC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prstClr val="black"/>
                </a:solidFill>
              </a:rPr>
              <a:t>料：</a:t>
            </a:r>
            <a:endParaRPr lang="en-US" altLang="zh-CN" b="1" dirty="0">
              <a:solidFill>
                <a:prstClr val="black"/>
              </a:solidFill>
            </a:endParaRPr>
          </a:p>
          <a:p>
            <a:pPr algn="ctr"/>
            <a:r>
              <a:rPr lang="zh-CN" altLang="en-US" dirty="0">
                <a:solidFill>
                  <a:prstClr val="black"/>
                </a:solidFill>
              </a:rPr>
              <a:t>材料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1" name="Freeform 32"/>
          <p:cNvSpPr>
            <a:spLocks/>
          </p:cNvSpPr>
          <p:nvPr/>
        </p:nvSpPr>
        <p:spPr bwMode="auto">
          <a:xfrm>
            <a:off x="1703388" y="2913603"/>
            <a:ext cx="838200" cy="1676400"/>
          </a:xfrm>
          <a:custGeom>
            <a:avLst/>
            <a:gdLst>
              <a:gd name="T0" fmla="*/ 0 w 528"/>
              <a:gd name="T1" fmla="*/ 0 h 1152"/>
              <a:gd name="T2" fmla="*/ 240 w 528"/>
              <a:gd name="T3" fmla="*/ 0 h 1152"/>
              <a:gd name="T4" fmla="*/ 528 w 528"/>
              <a:gd name="T5" fmla="*/ 528 h 1152"/>
              <a:gd name="T6" fmla="*/ 240 w 528"/>
              <a:gd name="T7" fmla="*/ 1152 h 1152"/>
              <a:gd name="T8" fmla="*/ 0 w 528"/>
              <a:gd name="T9" fmla="*/ 1152 h 1152"/>
              <a:gd name="T10" fmla="*/ 288 w 528"/>
              <a:gd name="T11" fmla="*/ 528 h 1152"/>
              <a:gd name="T12" fmla="*/ 0 w 528"/>
              <a:gd name="T13" fmla="*/ 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8" h="1152">
                <a:moveTo>
                  <a:pt x="0" y="0"/>
                </a:moveTo>
                <a:lnTo>
                  <a:pt x="240" y="0"/>
                </a:lnTo>
                <a:lnTo>
                  <a:pt x="528" y="528"/>
                </a:lnTo>
                <a:lnTo>
                  <a:pt x="240" y="1152"/>
                </a:lnTo>
                <a:lnTo>
                  <a:pt x="0" y="1152"/>
                </a:lnTo>
                <a:lnTo>
                  <a:pt x="288" y="52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33CCCC">
                  <a:gamma/>
                  <a:tint val="23922"/>
                  <a:invGamma/>
                </a:srgbClr>
              </a:gs>
              <a:gs pos="100000">
                <a:srgbClr val="33CCCC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5" name="AutoShape 26"/>
          <p:cNvSpPr>
            <a:spLocks noChangeArrowheads="1"/>
          </p:cNvSpPr>
          <p:nvPr/>
        </p:nvSpPr>
        <p:spPr bwMode="auto">
          <a:xfrm>
            <a:off x="2424113" y="3486691"/>
            <a:ext cx="6985000" cy="34766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50000">
                <a:srgbClr val="5F5F5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6" name="AutoShape 27"/>
          <p:cNvSpPr>
            <a:spLocks noChangeArrowheads="1"/>
          </p:cNvSpPr>
          <p:nvPr/>
        </p:nvSpPr>
        <p:spPr bwMode="auto">
          <a:xfrm flipH="1">
            <a:off x="8328025" y="2481804"/>
            <a:ext cx="2133600" cy="2312987"/>
          </a:xfrm>
          <a:prstGeom prst="moon">
            <a:avLst>
              <a:gd name="adj" fmla="val 60861"/>
            </a:avLst>
          </a:prstGeom>
          <a:gradFill rotWithShape="1">
            <a:gsLst>
              <a:gs pos="0">
                <a:srgbClr val="33CCCC">
                  <a:gamma/>
                  <a:tint val="23922"/>
                  <a:invGamma/>
                </a:srgbClr>
              </a:gs>
              <a:gs pos="100000">
                <a:srgbClr val="33CCCC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val 28"/>
          <p:cNvSpPr>
            <a:spLocks noChangeArrowheads="1"/>
          </p:cNvSpPr>
          <p:nvPr/>
        </p:nvSpPr>
        <p:spPr bwMode="auto">
          <a:xfrm>
            <a:off x="9677401" y="2981865"/>
            <a:ext cx="430213" cy="376238"/>
          </a:xfrm>
          <a:prstGeom prst="ellipse">
            <a:avLst/>
          </a:prstGeom>
          <a:gradFill rotWithShape="0">
            <a:gsLst>
              <a:gs pos="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9855200" y="309616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68" name="Freeform 75"/>
          <p:cNvSpPr>
            <a:spLocks/>
          </p:cNvSpPr>
          <p:nvPr/>
        </p:nvSpPr>
        <p:spPr bwMode="auto">
          <a:xfrm>
            <a:off x="9646534" y="4138953"/>
            <a:ext cx="457200" cy="369332"/>
          </a:xfrm>
          <a:custGeom>
            <a:avLst/>
            <a:gdLst>
              <a:gd name="T0" fmla="*/ 0 w 240"/>
              <a:gd name="T1" fmla="*/ 0 h 168"/>
              <a:gd name="T2" fmla="*/ 96 w 240"/>
              <a:gd name="T3" fmla="*/ 144 h 168"/>
              <a:gd name="T4" fmla="*/ 240 w 240"/>
              <a:gd name="T5" fmla="*/ 14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168">
                <a:moveTo>
                  <a:pt x="0" y="0"/>
                </a:moveTo>
                <a:cubicBezTo>
                  <a:pt x="28" y="60"/>
                  <a:pt x="56" y="120"/>
                  <a:pt x="96" y="144"/>
                </a:cubicBezTo>
                <a:cubicBezTo>
                  <a:pt x="136" y="168"/>
                  <a:pt x="216" y="144"/>
                  <a:pt x="240" y="144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>
            <a:off x="2791765" y="3061441"/>
            <a:ext cx="773157" cy="0"/>
          </a:xfrm>
          <a:prstGeom prst="straightConnector1">
            <a:avLst/>
          </a:pr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 Box 41"/>
          <p:cNvSpPr txBox="1">
            <a:spLocks noChangeArrowheads="1"/>
          </p:cNvSpPr>
          <p:nvPr/>
        </p:nvSpPr>
        <p:spPr bwMode="auto">
          <a:xfrm>
            <a:off x="2820734" y="2753665"/>
            <a:ext cx="6799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i="1">
                <a:solidFill>
                  <a:srgbClr val="000099"/>
                </a:solidFill>
                <a:ea typeface="PMingLiU" pitchFamily="18" charset="-120"/>
              </a:defRPr>
            </a:lvl1pPr>
          </a:lstStyle>
          <a:p>
            <a:r>
              <a:rPr lang="en-US" altLang="zh-CN" dirty="0">
                <a:latin typeface="Calibri"/>
              </a:rPr>
              <a:t>2.</a:t>
            </a:r>
            <a:r>
              <a:rPr lang="zh-CN" altLang="en-US" dirty="0">
                <a:latin typeface="Calibri"/>
              </a:rPr>
              <a:t>素养</a:t>
            </a:r>
            <a:endParaRPr lang="en-US" altLang="zh-CN" dirty="0">
              <a:latin typeface="Calibri"/>
            </a:endParaRPr>
          </a:p>
        </p:txBody>
      </p:sp>
      <p:sp>
        <p:nvSpPr>
          <p:cNvPr id="72" name="Text Box 41"/>
          <p:cNvSpPr txBox="1">
            <a:spLocks noChangeArrowheads="1"/>
          </p:cNvSpPr>
          <p:nvPr/>
        </p:nvSpPr>
        <p:spPr bwMode="auto">
          <a:xfrm>
            <a:off x="5879977" y="2712639"/>
            <a:ext cx="10390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i="1">
                <a:solidFill>
                  <a:srgbClr val="000099"/>
                </a:solidFill>
                <a:ea typeface="PMingLiU" pitchFamily="18" charset="-120"/>
              </a:defRPr>
            </a:lvl1pPr>
          </a:lstStyle>
          <a:p>
            <a:r>
              <a:rPr lang="en-US" altLang="zh-CN" dirty="0">
                <a:latin typeface="Calibri"/>
              </a:rPr>
              <a:t>1.</a:t>
            </a:r>
            <a:r>
              <a:rPr lang="zh-CN" altLang="en-US" dirty="0">
                <a:latin typeface="Calibri"/>
              </a:rPr>
              <a:t>了解特性</a:t>
            </a:r>
            <a:endParaRPr lang="en-US" altLang="zh-CN" dirty="0">
              <a:latin typeface="Calibri"/>
            </a:endParaRPr>
          </a:p>
        </p:txBody>
      </p:sp>
      <p:cxnSp>
        <p:nvCxnSpPr>
          <p:cNvPr id="77" name="直接箭头连接符 76"/>
          <p:cNvCxnSpPr/>
          <p:nvPr/>
        </p:nvCxnSpPr>
        <p:spPr>
          <a:xfrm flipH="1">
            <a:off x="5991348" y="3047964"/>
            <a:ext cx="747777" cy="0"/>
          </a:xfrm>
          <a:prstGeom prst="straightConnector1">
            <a:avLst/>
          </a:pr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Text Box 41"/>
          <p:cNvSpPr txBox="1">
            <a:spLocks noChangeArrowheads="1"/>
          </p:cNvSpPr>
          <p:nvPr/>
        </p:nvSpPr>
        <p:spPr bwMode="auto">
          <a:xfrm>
            <a:off x="7812889" y="2708921"/>
            <a:ext cx="10390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i="1">
                <a:solidFill>
                  <a:srgbClr val="000099"/>
                </a:solidFill>
                <a:ea typeface="PMingLiU" pitchFamily="18" charset="-120"/>
              </a:defRPr>
            </a:lvl1pPr>
          </a:lstStyle>
          <a:p>
            <a:r>
              <a:rPr lang="en-US" altLang="zh-CN" dirty="0">
                <a:latin typeface="Calibri"/>
              </a:rPr>
              <a:t>1.</a:t>
            </a:r>
            <a:r>
              <a:rPr lang="zh-CN" altLang="en-US" dirty="0">
                <a:latin typeface="Calibri"/>
              </a:rPr>
              <a:t>合适材料</a:t>
            </a:r>
            <a:endParaRPr lang="en-US" altLang="zh-CN" dirty="0">
              <a:latin typeface="Calibri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H="1">
            <a:off x="7924260" y="3044246"/>
            <a:ext cx="747777" cy="0"/>
          </a:xfrm>
          <a:prstGeom prst="straightConnector1">
            <a:avLst/>
          </a:pr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接箭头连接符 79"/>
          <p:cNvCxnSpPr/>
          <p:nvPr/>
        </p:nvCxnSpPr>
        <p:spPr>
          <a:xfrm>
            <a:off x="3607053" y="4636877"/>
            <a:ext cx="773157" cy="0"/>
          </a:xfrm>
          <a:prstGeom prst="straightConnector1">
            <a:avLst/>
          </a:pr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Text Box 41"/>
          <p:cNvSpPr txBox="1">
            <a:spLocks noChangeArrowheads="1"/>
          </p:cNvSpPr>
          <p:nvPr/>
        </p:nvSpPr>
        <p:spPr bwMode="auto">
          <a:xfrm>
            <a:off x="3475382" y="4329101"/>
            <a:ext cx="10390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i="1">
                <a:solidFill>
                  <a:srgbClr val="000099"/>
                </a:solidFill>
                <a:ea typeface="PMingLiU" pitchFamily="18" charset="-120"/>
              </a:defRPr>
            </a:lvl1pPr>
          </a:lstStyle>
          <a:p>
            <a:r>
              <a:rPr lang="en-US" altLang="zh-CN" dirty="0">
                <a:latin typeface="Calibri"/>
              </a:rPr>
              <a:t>1.</a:t>
            </a:r>
            <a:r>
              <a:rPr lang="zh-CN" altLang="en-US" dirty="0">
                <a:latin typeface="Calibri"/>
              </a:rPr>
              <a:t>合适方法</a:t>
            </a:r>
            <a:endParaRPr lang="en-US" altLang="zh-CN" dirty="0">
              <a:latin typeface="Calibri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5687713" y="4636877"/>
            <a:ext cx="773157" cy="0"/>
          </a:xfrm>
          <a:prstGeom prst="straightConnector1">
            <a:avLst/>
          </a:pr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 Box 41"/>
          <p:cNvSpPr txBox="1">
            <a:spLocks noChangeArrowheads="1"/>
          </p:cNvSpPr>
          <p:nvPr/>
        </p:nvSpPr>
        <p:spPr bwMode="auto">
          <a:xfrm>
            <a:off x="5556042" y="4329101"/>
            <a:ext cx="10390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i="1">
                <a:solidFill>
                  <a:srgbClr val="000099"/>
                </a:solidFill>
                <a:ea typeface="PMingLiU" pitchFamily="18" charset="-120"/>
              </a:defRPr>
            </a:lvl1pPr>
          </a:lstStyle>
          <a:p>
            <a:r>
              <a:rPr lang="en-US" altLang="zh-CN" dirty="0">
                <a:latin typeface="Calibri"/>
              </a:rPr>
              <a:t>1.</a:t>
            </a:r>
            <a:r>
              <a:rPr lang="zh-CN" altLang="en-US" dirty="0">
                <a:latin typeface="Calibri"/>
              </a:rPr>
              <a:t>了解环境</a:t>
            </a:r>
            <a:endParaRPr lang="en-US" altLang="zh-CN" dirty="0">
              <a:latin typeface="Calibri"/>
            </a:endParaRPr>
          </a:p>
        </p:txBody>
      </p:sp>
      <p:sp>
        <p:nvSpPr>
          <p:cNvPr id="86" name="Text Box 41"/>
          <p:cNvSpPr txBox="1">
            <a:spLocks noChangeArrowheads="1"/>
          </p:cNvSpPr>
          <p:nvPr/>
        </p:nvSpPr>
        <p:spPr bwMode="auto">
          <a:xfrm>
            <a:off x="7032105" y="4021324"/>
            <a:ext cx="5437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i="1">
                <a:solidFill>
                  <a:srgbClr val="000099"/>
                </a:solidFill>
                <a:ea typeface="PMingLiU" pitchFamily="18" charset="-120"/>
              </a:defRPr>
            </a:lvl1pPr>
          </a:lstStyle>
          <a:p>
            <a:r>
              <a:rPr lang="zh-CN" altLang="en-US" dirty="0">
                <a:latin typeface="Calibri"/>
              </a:rPr>
              <a:t>温度</a:t>
            </a:r>
            <a:endParaRPr lang="en-US" altLang="zh-CN" dirty="0">
              <a:latin typeface="Calibri"/>
            </a:endParaRPr>
          </a:p>
        </p:txBody>
      </p:sp>
      <p:cxnSp>
        <p:nvCxnSpPr>
          <p:cNvPr id="87" name="直接箭头连接符 86"/>
          <p:cNvCxnSpPr/>
          <p:nvPr/>
        </p:nvCxnSpPr>
        <p:spPr>
          <a:xfrm flipH="1">
            <a:off x="6932400" y="4356649"/>
            <a:ext cx="747777" cy="0"/>
          </a:xfrm>
          <a:prstGeom prst="straightConnector1">
            <a:avLst/>
          </a:pr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Text Box 41"/>
          <p:cNvSpPr txBox="1">
            <a:spLocks noChangeArrowheads="1"/>
          </p:cNvSpPr>
          <p:nvPr/>
        </p:nvSpPr>
        <p:spPr bwMode="auto">
          <a:xfrm>
            <a:off x="6796774" y="4436115"/>
            <a:ext cx="5437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i="1">
                <a:solidFill>
                  <a:srgbClr val="000099"/>
                </a:solidFill>
                <a:ea typeface="PMingLiU" pitchFamily="18" charset="-120"/>
              </a:defRPr>
            </a:lvl1pPr>
          </a:lstStyle>
          <a:p>
            <a:r>
              <a:rPr lang="zh-CN" altLang="en-US" dirty="0">
                <a:latin typeface="Calibri"/>
              </a:rPr>
              <a:t>湿度</a:t>
            </a:r>
            <a:endParaRPr lang="en-US" altLang="zh-CN" dirty="0">
              <a:latin typeface="Calibri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 flipH="1">
            <a:off x="6697069" y="4771440"/>
            <a:ext cx="747777" cy="0"/>
          </a:xfrm>
          <a:prstGeom prst="straightConnector1">
            <a:avLst/>
          </a:pr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</a:p>
        </p:txBody>
      </p:sp>
    </p:spTree>
    <p:extLst>
      <p:ext uri="{BB962C8B-B14F-4D97-AF65-F5344CB8AC3E}">
        <p14:creationId xmlns:p14="http://schemas.microsoft.com/office/powerpoint/2010/main" val="2752447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1504" y="836713"/>
            <a:ext cx="8136904" cy="59054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设备铭牌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设备</a:t>
            </a:r>
            <a:r>
              <a:rPr lang="en-US" altLang="zh-CN" dirty="0"/>
              <a:t>EMO cover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设备表头规格标签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设备</a:t>
            </a:r>
            <a:r>
              <a:rPr lang="en-US" altLang="zh-CN" dirty="0"/>
              <a:t>Sub-Fab </a:t>
            </a:r>
            <a:r>
              <a:rPr lang="zh-CN" altLang="en-US" dirty="0"/>
              <a:t>电柜进线防火措施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设备暂存区标识牌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设备管道标签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设备防震措施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设备开孔封堵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</a:p>
        </p:txBody>
      </p:sp>
    </p:spTree>
    <p:extLst>
      <p:ext uri="{BB962C8B-B14F-4D97-AF65-F5344CB8AC3E}">
        <p14:creationId xmlns:p14="http://schemas.microsoft.com/office/powerpoint/2010/main" val="348016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215396"/>
              </p:ext>
            </p:extLst>
          </p:nvPr>
        </p:nvGraphicFramePr>
        <p:xfrm>
          <a:off x="1631502" y="836614"/>
          <a:ext cx="8928548" cy="5888183"/>
        </p:xfrm>
        <a:graphic>
          <a:graphicData uri="http://schemas.openxmlformats.org/drawingml/2006/table">
            <a:tbl>
              <a:tblPr/>
              <a:tblGrid>
                <a:gridCol w="22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</a:t>
                      </a:r>
                      <a:r>
                        <a:rPr lang="en-US" altLang="zh-C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案例本质分析及改善措施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做成：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部门：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类型：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5S 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安全  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教育 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4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描述：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23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设备附属标签脱落翘曲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本质分析：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161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长时间，导致双面胶功能失效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此双面胶质量不适合在洁净室使用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3.MFG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（设备科室）没有提供合适的双面胶 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4.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5.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改善措施：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059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使用适用洁净室使用的双面胶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标签四周都使用双面胶黏贴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张贴在合理位置（避免潮湿和高温处）</a:t>
                      </a: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46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重点注意：适用合适的胶带，用合适的方法张贴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1919536" y="1772816"/>
            <a:ext cx="3360000" cy="4608512"/>
            <a:chOff x="5468606" y="985240"/>
            <a:chExt cx="3360000" cy="5094463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8606" y="985240"/>
              <a:ext cx="3360000" cy="2520000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8606" y="3559703"/>
              <a:ext cx="3360000" cy="2520000"/>
            </a:xfrm>
            <a:prstGeom prst="rect">
              <a:avLst/>
            </a:prstGeom>
          </p:spPr>
        </p:pic>
        <p:sp>
          <p:nvSpPr>
            <p:cNvPr id="52" name="椭圆 51"/>
            <p:cNvSpPr/>
            <p:nvPr/>
          </p:nvSpPr>
          <p:spPr>
            <a:xfrm>
              <a:off x="7380311" y="1731189"/>
              <a:ext cx="598211" cy="40166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箭头连接符 52"/>
            <p:cNvCxnSpPr>
              <a:stCxn id="52" idx="4"/>
            </p:cNvCxnSpPr>
            <p:nvPr/>
          </p:nvCxnSpPr>
          <p:spPr>
            <a:xfrm flipH="1">
              <a:off x="7236296" y="2132856"/>
              <a:ext cx="443121" cy="252028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240016" y="5445224"/>
            <a:ext cx="1656184" cy="9361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291662" y="5445225"/>
            <a:ext cx="229842" cy="936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胶带</a:t>
            </a:r>
          </a:p>
        </p:txBody>
      </p:sp>
      <p:sp>
        <p:nvSpPr>
          <p:cNvPr id="14" name="矩形 13"/>
          <p:cNvSpPr/>
          <p:nvPr/>
        </p:nvSpPr>
        <p:spPr>
          <a:xfrm>
            <a:off x="7619064" y="5467528"/>
            <a:ext cx="229842" cy="913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胶带</a:t>
            </a:r>
          </a:p>
        </p:txBody>
      </p:sp>
      <p:sp>
        <p:nvSpPr>
          <p:cNvPr id="15" name="椭圆 14"/>
          <p:cNvSpPr/>
          <p:nvPr/>
        </p:nvSpPr>
        <p:spPr>
          <a:xfrm>
            <a:off x="6852084" y="5732091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472264" y="5434072"/>
            <a:ext cx="1656184" cy="9361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523910" y="5434073"/>
            <a:ext cx="229842" cy="936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胶带</a:t>
            </a:r>
          </a:p>
        </p:txBody>
      </p:sp>
      <p:sp>
        <p:nvSpPr>
          <p:cNvPr id="18" name="矩形 17"/>
          <p:cNvSpPr/>
          <p:nvPr/>
        </p:nvSpPr>
        <p:spPr>
          <a:xfrm>
            <a:off x="9851312" y="5456376"/>
            <a:ext cx="229842" cy="913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胶带</a:t>
            </a:r>
          </a:p>
        </p:txBody>
      </p:sp>
      <p:sp>
        <p:nvSpPr>
          <p:cNvPr id="20" name="矩形 19"/>
          <p:cNvSpPr/>
          <p:nvPr/>
        </p:nvSpPr>
        <p:spPr>
          <a:xfrm>
            <a:off x="8753752" y="5442814"/>
            <a:ext cx="1097560" cy="26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胶带</a:t>
            </a:r>
          </a:p>
        </p:txBody>
      </p:sp>
      <p:sp>
        <p:nvSpPr>
          <p:cNvPr id="21" name="矩形 20"/>
          <p:cNvSpPr/>
          <p:nvPr/>
        </p:nvSpPr>
        <p:spPr>
          <a:xfrm>
            <a:off x="8753752" y="6105613"/>
            <a:ext cx="1097560" cy="26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胶带</a:t>
            </a:r>
          </a:p>
        </p:txBody>
      </p:sp>
      <p:sp>
        <p:nvSpPr>
          <p:cNvPr id="22" name="椭圆 21"/>
          <p:cNvSpPr/>
          <p:nvPr/>
        </p:nvSpPr>
        <p:spPr>
          <a:xfrm>
            <a:off x="9086508" y="5732091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194" y="3494678"/>
            <a:ext cx="1058511" cy="91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椭圆 23"/>
          <p:cNvSpPr/>
          <p:nvPr/>
        </p:nvSpPr>
        <p:spPr>
          <a:xfrm>
            <a:off x="6612193" y="4026121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244" y="3494679"/>
            <a:ext cx="923640" cy="91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椭圆 25"/>
          <p:cNvSpPr/>
          <p:nvPr/>
        </p:nvSpPr>
        <p:spPr>
          <a:xfrm>
            <a:off x="7805945" y="4052438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72" y="3499400"/>
            <a:ext cx="935945" cy="90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椭圆 24"/>
          <p:cNvSpPr/>
          <p:nvPr/>
        </p:nvSpPr>
        <p:spPr>
          <a:xfrm>
            <a:off x="9458675" y="4048032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403123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991667"/>
              </p:ext>
            </p:extLst>
          </p:nvPr>
        </p:nvGraphicFramePr>
        <p:xfrm>
          <a:off x="1631502" y="836614"/>
          <a:ext cx="8928548" cy="5888183"/>
        </p:xfrm>
        <a:graphic>
          <a:graphicData uri="http://schemas.openxmlformats.org/drawingml/2006/table">
            <a:tbl>
              <a:tblPr/>
              <a:tblGrid>
                <a:gridCol w="22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</a:t>
                      </a:r>
                      <a:r>
                        <a:rPr lang="en-US" altLang="zh-C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案例本质分析及改善措施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做成：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部门：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类型：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5S 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安全  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教育 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4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描述：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23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设备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EMO</a:t>
                      </a:r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Cover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脱落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本质分析：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161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1.Cover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重，长时间，导致双面胶功能粘性下降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此双面胶质量不适合黏贴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EMO</a:t>
                      </a:r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cover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安装手法不合格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改善措施：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059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使用适用洁净室使用的双面胶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合适的手法使用标签四周都使用双面胶黏贴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使用合适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Cover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，用螺丝固定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46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重点注意：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22" y="4079206"/>
            <a:ext cx="2878137" cy="227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23" y="1744574"/>
            <a:ext cx="2878137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椭圆 14"/>
          <p:cNvSpPr/>
          <p:nvPr/>
        </p:nvSpPr>
        <p:spPr>
          <a:xfrm>
            <a:off x="3735942" y="3002494"/>
            <a:ext cx="772382" cy="5006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3828495" y="3390317"/>
            <a:ext cx="293638" cy="936104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828" y="3503142"/>
            <a:ext cx="1112923" cy="9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>
          <a:xfrm>
            <a:off x="7280931" y="4026121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966" y="3362985"/>
            <a:ext cx="1080120" cy="105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椭圆 16"/>
          <p:cNvSpPr/>
          <p:nvPr/>
        </p:nvSpPr>
        <p:spPr>
          <a:xfrm>
            <a:off x="8926453" y="4021428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97" y="5373217"/>
            <a:ext cx="1095273" cy="10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椭圆 18"/>
          <p:cNvSpPr/>
          <p:nvPr/>
        </p:nvSpPr>
        <p:spPr>
          <a:xfrm>
            <a:off x="6848883" y="6026245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850" y="5373217"/>
            <a:ext cx="979751" cy="103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椭圆 19"/>
          <p:cNvSpPr/>
          <p:nvPr/>
        </p:nvSpPr>
        <p:spPr>
          <a:xfrm>
            <a:off x="8328248" y="6048823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04" y="3504538"/>
            <a:ext cx="1058511" cy="91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椭圆 21"/>
          <p:cNvSpPr/>
          <p:nvPr/>
        </p:nvSpPr>
        <p:spPr>
          <a:xfrm>
            <a:off x="6128803" y="4035981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877" y="5373217"/>
            <a:ext cx="1137040" cy="1037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/>
        </p:nvSpPr>
        <p:spPr>
          <a:xfrm>
            <a:off x="9726002" y="6026245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847948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43592"/>
              </p:ext>
            </p:extLst>
          </p:nvPr>
        </p:nvGraphicFramePr>
        <p:xfrm>
          <a:off x="1631502" y="836613"/>
          <a:ext cx="8928548" cy="5905498"/>
        </p:xfrm>
        <a:graphic>
          <a:graphicData uri="http://schemas.openxmlformats.org/drawingml/2006/table">
            <a:tbl>
              <a:tblPr/>
              <a:tblGrid>
                <a:gridCol w="22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95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</a:t>
                      </a:r>
                      <a:r>
                        <a:rPr lang="en-US" altLang="zh-C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案例本质分析及改善措施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做成：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部门：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类型：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5S 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安全 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教育 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35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描述：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28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设备表头标签脱落、未设置、规格不一致等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71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本质分析：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292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张贴的规格标签粘性质量不合适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未在设备移交时张贴表头标签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表头的规格设定异常，未设定上下限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03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改善措施：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6689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使用合适的标签材料（统一分配）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设定合适的规格限，统一张贴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在移交时全面检查各表头规格标签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95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重点注意：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5521" y="1772817"/>
            <a:ext cx="30384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2855641" y="1772816"/>
            <a:ext cx="3101222" cy="1595113"/>
            <a:chOff x="5124168" y="4221088"/>
            <a:chExt cx="3912328" cy="1742614"/>
          </a:xfrm>
        </p:grpSpPr>
        <p:pic>
          <p:nvPicPr>
            <p:cNvPr id="26" name="Picture 3" descr="\\MF-meetingroom\D\12-7-6S\6S报告及照片\6S date\photo\2016\5月\22\Day\IMG_5678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168" y="4221088"/>
              <a:ext cx="192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5124168" y="5661089"/>
              <a:ext cx="1920001" cy="30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FF0000"/>
                  </a:solidFill>
                </a:rPr>
                <a:t>未贴规格标签</a:t>
              </a:r>
            </a:p>
          </p:txBody>
        </p:sp>
        <p:pic>
          <p:nvPicPr>
            <p:cNvPr id="28" name="Picture 4" descr="\\MF-meetingroom\D\12-7-6S\6S报告及照片\6S date\photo\2016\5月\22\Day\IMG_5679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96" y="4221088"/>
              <a:ext cx="192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7116495" y="5661089"/>
              <a:ext cx="1920001" cy="30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FF0000"/>
                  </a:solidFill>
                </a:rPr>
                <a:t>正确</a:t>
              </a:r>
            </a:p>
          </p:txBody>
        </p:sp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5373216"/>
            <a:ext cx="2483768" cy="123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073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68310"/>
              </p:ext>
            </p:extLst>
          </p:nvPr>
        </p:nvGraphicFramePr>
        <p:xfrm>
          <a:off x="1631502" y="836614"/>
          <a:ext cx="8928548" cy="5888183"/>
        </p:xfrm>
        <a:graphic>
          <a:graphicData uri="http://schemas.openxmlformats.org/drawingml/2006/table">
            <a:tbl>
              <a:tblPr/>
              <a:tblGrid>
                <a:gridCol w="22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</a:t>
                      </a:r>
                      <a:r>
                        <a:rPr lang="en-US" altLang="zh-C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案例本质分析及改善措施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做成：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部门：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类型：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5S 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安全 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教育 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4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描述：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23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附属设备电源进线防水异常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本质分析：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62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设备厂商在生产和安装设备时未加以考虑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设备调试完成，移交时未进行防水改善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安装不到位或不合理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改善措施：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1598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设备移交时检查并完善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sub</a:t>
                      </a:r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-FAB 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附属设备的防水功能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对于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power box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顶部开电源入口孔径过大，无法用防火泥封堵，或设计阶段需通风的，需做防漏盘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46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重点注意：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5" y="5301208"/>
            <a:ext cx="1672605" cy="121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5"/>
          <a:stretch/>
        </p:blipFill>
        <p:spPr bwMode="auto">
          <a:xfrm>
            <a:off x="7325228" y="5301208"/>
            <a:ext cx="1560569" cy="121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734" y="5301208"/>
            <a:ext cx="1603453" cy="121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244" y="4363106"/>
            <a:ext cx="2501164" cy="18742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243" y="1700388"/>
            <a:ext cx="3275701" cy="2604833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3589123" y="1988840"/>
            <a:ext cx="772382" cy="5006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3660454" y="2489489"/>
            <a:ext cx="293638" cy="2632767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0086059" y="6134816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sp>
        <p:nvSpPr>
          <p:cNvPr id="18" name="椭圆 17"/>
          <p:cNvSpPr/>
          <p:nvPr/>
        </p:nvSpPr>
        <p:spPr>
          <a:xfrm>
            <a:off x="6832501" y="6134816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sp>
        <p:nvSpPr>
          <p:cNvPr id="19" name="椭圆 18"/>
          <p:cNvSpPr/>
          <p:nvPr/>
        </p:nvSpPr>
        <p:spPr>
          <a:xfrm>
            <a:off x="8469879" y="6134816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30915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47728" y="1299533"/>
            <a:ext cx="518457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u="sng" dirty="0">
                <a:latin typeface="华文楷体" pitchFamily="2" charset="-122"/>
                <a:ea typeface="华文楷体" pitchFamily="2" charset="-122"/>
              </a:rPr>
              <a:t>整 理</a:t>
            </a:r>
            <a:r>
              <a:rPr lang="zh-CN" altLang="en-US" sz="4000" dirty="0"/>
              <a:t>（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SEIRI</a:t>
            </a:r>
            <a:r>
              <a:rPr lang="zh-CN" altLang="en-US" sz="4000" dirty="0"/>
              <a:t>） </a:t>
            </a:r>
            <a:endParaRPr lang="en-US" altLang="zh-CN" sz="4000" b="1" u="sng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4000" b="1" u="sng" dirty="0">
                <a:latin typeface="华文楷体" pitchFamily="2" charset="-122"/>
                <a:ea typeface="华文楷体" pitchFamily="2" charset="-122"/>
              </a:rPr>
              <a:t>整 顿</a:t>
            </a:r>
            <a:r>
              <a:rPr lang="zh-CN" altLang="en-US" sz="4000" dirty="0"/>
              <a:t>（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SEITON</a:t>
            </a:r>
            <a:r>
              <a:rPr lang="zh-CN" altLang="en-US" sz="4000" dirty="0"/>
              <a:t>） </a:t>
            </a:r>
            <a:endParaRPr lang="en-US" altLang="zh-CN" sz="4000" b="1" u="sng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4000" b="1" u="sng" dirty="0">
                <a:latin typeface="华文楷体" pitchFamily="2" charset="-122"/>
                <a:ea typeface="华文楷体" pitchFamily="2" charset="-122"/>
              </a:rPr>
              <a:t>清 扫</a:t>
            </a:r>
            <a:r>
              <a:rPr lang="zh-CN" altLang="en-US" sz="4000" dirty="0"/>
              <a:t>（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SEISO</a:t>
            </a:r>
            <a:r>
              <a:rPr lang="zh-CN" altLang="en-US" sz="4000" dirty="0"/>
              <a:t>） </a:t>
            </a:r>
            <a:endParaRPr lang="en-US" altLang="zh-CN" sz="4000" b="1" u="sng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4000" b="1" u="sng" dirty="0">
                <a:latin typeface="华文楷体" pitchFamily="2" charset="-122"/>
                <a:ea typeface="华文楷体" pitchFamily="2" charset="-122"/>
              </a:rPr>
              <a:t>清 洁</a:t>
            </a:r>
            <a:r>
              <a:rPr lang="zh-CN" altLang="en-US" sz="4000" dirty="0"/>
              <a:t>（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SEIKETSU</a:t>
            </a:r>
            <a:r>
              <a:rPr lang="zh-CN" altLang="en-US" sz="4000" dirty="0"/>
              <a:t>） </a:t>
            </a:r>
            <a:endParaRPr lang="en-US" altLang="zh-CN" sz="4000" b="1" u="sng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4000" b="1" u="sng" dirty="0">
                <a:latin typeface="华文楷体" pitchFamily="2" charset="-122"/>
                <a:ea typeface="华文楷体" pitchFamily="2" charset="-122"/>
              </a:rPr>
              <a:t>素 养</a:t>
            </a:r>
            <a:r>
              <a:rPr lang="zh-CN" altLang="en-US" sz="4000" dirty="0"/>
              <a:t>（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SHITSUKE</a:t>
            </a:r>
            <a:r>
              <a:rPr lang="zh-CN" altLang="en-US" sz="4000" dirty="0"/>
              <a:t>）</a:t>
            </a:r>
            <a:endParaRPr lang="en-US" altLang="zh-CN" sz="4000" dirty="0"/>
          </a:p>
          <a:p>
            <a:pPr>
              <a:defRPr/>
            </a:pPr>
            <a:r>
              <a:rPr lang="zh-CN" altLang="en-US" sz="4000" b="1" u="sng" dirty="0">
                <a:latin typeface="华文楷体" pitchFamily="2" charset="-122"/>
                <a:ea typeface="华文楷体" pitchFamily="2" charset="-122"/>
              </a:rPr>
              <a:t>安 全</a:t>
            </a:r>
            <a:r>
              <a:rPr lang="zh-CN" altLang="en-US" sz="4000" dirty="0"/>
              <a:t>（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SECURITY</a:t>
            </a:r>
            <a:r>
              <a:rPr lang="zh-CN" altLang="en-US" sz="4000" dirty="0"/>
              <a:t>） </a:t>
            </a:r>
          </a:p>
          <a:p>
            <a:pPr>
              <a:defRPr/>
            </a:pPr>
            <a:endParaRPr lang="zh-CN" altLang="en-US" sz="4000" b="1" u="sng" dirty="0">
              <a:latin typeface="+mj-ea"/>
              <a:ea typeface="+mj-ea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2568228" y="1515556"/>
            <a:ext cx="1079500" cy="3400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79247" y="44625"/>
            <a:ext cx="3038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</a:rPr>
              <a:t>什么是</a:t>
            </a:r>
            <a:r>
              <a:rPr lang="en-US" altLang="zh-CN" sz="4400" b="1" dirty="0">
                <a:solidFill>
                  <a:prstClr val="white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sz="4400" dirty="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</a:rPr>
              <a:t>？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9" y="753556"/>
            <a:ext cx="14890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930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18719"/>
              </p:ext>
            </p:extLst>
          </p:nvPr>
        </p:nvGraphicFramePr>
        <p:xfrm>
          <a:off x="1631502" y="836614"/>
          <a:ext cx="8928548" cy="5888183"/>
        </p:xfrm>
        <a:graphic>
          <a:graphicData uri="http://schemas.openxmlformats.org/drawingml/2006/table">
            <a:tbl>
              <a:tblPr/>
              <a:tblGrid>
                <a:gridCol w="22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</a:t>
                      </a:r>
                      <a:r>
                        <a:rPr lang="en-US" altLang="zh-C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案例本质分析及改善措施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做成：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部门：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类型：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5S 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安全    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教育    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4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描述：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23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设备暂存区标签脱落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本质分析：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62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胶带粘性不足，长时间挂放，导致脱落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张贴方式不合理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改善措施：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1598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禁止使用胶带黏贴暂存区标示牌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制作合适标示牌（预留打孔处），在张贴时使用扎线带固定在围栏上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46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重点注意：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567" y="1772816"/>
            <a:ext cx="2857500" cy="2140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640" y="3950862"/>
            <a:ext cx="2863272" cy="2144606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3215680" y="2204864"/>
            <a:ext cx="1368152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658" y="4725144"/>
            <a:ext cx="2149823" cy="167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椭圆 19"/>
          <p:cNvSpPr/>
          <p:nvPr/>
        </p:nvSpPr>
        <p:spPr>
          <a:xfrm>
            <a:off x="9994536" y="5981428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30" y="4982564"/>
            <a:ext cx="1764594" cy="141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椭圆 20"/>
          <p:cNvSpPr/>
          <p:nvPr/>
        </p:nvSpPr>
        <p:spPr>
          <a:xfrm>
            <a:off x="7680176" y="5981428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8760296" y="4653137"/>
            <a:ext cx="1038908" cy="652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1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2121"/>
              </p:ext>
            </p:extLst>
          </p:nvPr>
        </p:nvGraphicFramePr>
        <p:xfrm>
          <a:off x="1631502" y="836614"/>
          <a:ext cx="8928548" cy="5888183"/>
        </p:xfrm>
        <a:graphic>
          <a:graphicData uri="http://schemas.openxmlformats.org/drawingml/2006/table">
            <a:tbl>
              <a:tblPr/>
              <a:tblGrid>
                <a:gridCol w="22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</a:t>
                      </a:r>
                      <a:r>
                        <a:rPr lang="en-US" altLang="zh-C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案例本质分析及改善措施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做成：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部门：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类型：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5S 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安全  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教育 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4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描述：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23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设备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EMO</a:t>
                      </a:r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Cover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脱落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本质分析：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161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1.Cover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重，长时间，导致双面胶功能粘性下降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此双面胶质量不适合黏贴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EMO</a:t>
                      </a:r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cover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安装手法不合格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4.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5.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改善措施：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059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使用适用洁净室使用的双面胶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合适的手法使用标签四周都使用双面胶黏贴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使用合适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Cover 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，用螺丝固定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46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重点注意：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" name="Picture 2" descr="\\mf-meetingroom\D\12-7-6S\6S报告及照片\6S date\photo\2016\6月\15\IMG_6994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97"/>
          <a:stretch/>
        </p:blipFill>
        <p:spPr bwMode="auto">
          <a:xfrm>
            <a:off x="2135561" y="1700809"/>
            <a:ext cx="2771496" cy="25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\\mf-meetingroom\D\12-7-6S\6S报告及照片\6S date\photo\2016\6月\15\IMG_699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5561" y="4323849"/>
            <a:ext cx="2771496" cy="209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/>
          <p:cNvSpPr/>
          <p:nvPr/>
        </p:nvSpPr>
        <p:spPr>
          <a:xfrm>
            <a:off x="3595426" y="3761257"/>
            <a:ext cx="772382" cy="5006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3687979" y="4149080"/>
            <a:ext cx="293638" cy="936104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36" y="3494679"/>
            <a:ext cx="923640" cy="91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>
          <a:xfrm>
            <a:off x="6749237" y="4052438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×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384032" y="5373217"/>
            <a:ext cx="1656184" cy="937309"/>
            <a:chOff x="6948264" y="5434072"/>
            <a:chExt cx="1656184" cy="937309"/>
          </a:xfrm>
        </p:grpSpPr>
        <p:sp>
          <p:nvSpPr>
            <p:cNvPr id="11" name="矩形 10"/>
            <p:cNvSpPr/>
            <p:nvPr/>
          </p:nvSpPr>
          <p:spPr>
            <a:xfrm>
              <a:off x="6948264" y="5434072"/>
              <a:ext cx="1656184" cy="93610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999910" y="5434072"/>
              <a:ext cx="229842" cy="9361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胶带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327312" y="5456376"/>
              <a:ext cx="229842" cy="9138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胶带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229752" y="5442814"/>
              <a:ext cx="1097560" cy="26576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胶带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229752" y="6105613"/>
              <a:ext cx="1097560" cy="26576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胶带</a:t>
              </a:r>
            </a:p>
          </p:txBody>
        </p:sp>
      </p:grpSp>
      <p:sp>
        <p:nvSpPr>
          <p:cNvPr id="20" name="椭圆 19"/>
          <p:cNvSpPr/>
          <p:nvPr/>
        </p:nvSpPr>
        <p:spPr>
          <a:xfrm>
            <a:off x="6998276" y="5671235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990870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10997"/>
              </p:ext>
            </p:extLst>
          </p:nvPr>
        </p:nvGraphicFramePr>
        <p:xfrm>
          <a:off x="1631502" y="836614"/>
          <a:ext cx="8928548" cy="5888183"/>
        </p:xfrm>
        <a:graphic>
          <a:graphicData uri="http://schemas.openxmlformats.org/drawingml/2006/table">
            <a:tbl>
              <a:tblPr/>
              <a:tblGrid>
                <a:gridCol w="22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</a:t>
                      </a:r>
                      <a:r>
                        <a:rPr lang="en-US" altLang="zh-C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案例本质分析及改善措施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做成：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部门：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类型：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5S 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安全  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教育 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4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描述：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23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工具柜使用后未上锁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本质分析：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161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门锁损坏，无法正常开关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使用人员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意识薄弱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推拉式的门锁使用时间长更容易损坏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改善措施：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059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加强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宣导，确认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完成后离开现场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未修复的门锁张贴保修标签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使用按钮式门锁，更牢固使用年限更长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46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重点注意：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椭圆 11"/>
          <p:cNvSpPr/>
          <p:nvPr/>
        </p:nvSpPr>
        <p:spPr>
          <a:xfrm>
            <a:off x="8540258" y="4002775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×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978408" y="6015818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√</a:t>
            </a:r>
          </a:p>
        </p:txBody>
      </p:sp>
      <p:sp>
        <p:nvSpPr>
          <p:cNvPr id="22" name="椭圆 21"/>
          <p:cNvSpPr/>
          <p:nvPr/>
        </p:nvSpPr>
        <p:spPr>
          <a:xfrm>
            <a:off x="6465430" y="3968349"/>
            <a:ext cx="432048" cy="384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×</a:t>
            </a: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24" name="图片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5520" y="1772816"/>
            <a:ext cx="1712864" cy="183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90" y="1772816"/>
            <a:ext cx="1914379" cy="1763243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4542486" y="2752170"/>
            <a:ext cx="772382" cy="5006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351584" y="2862891"/>
            <a:ext cx="772382" cy="5006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4" y="3829829"/>
            <a:ext cx="2446111" cy="2241457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2766612" y="3378093"/>
            <a:ext cx="475102" cy="921551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4439806" y="3362985"/>
            <a:ext cx="410972" cy="936659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3475949" y="4299643"/>
            <a:ext cx="1035088" cy="10103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412" y="3549249"/>
            <a:ext cx="45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306" y="3570183"/>
            <a:ext cx="43815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43" y="5460106"/>
            <a:ext cx="504056" cy="98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45" y="5429466"/>
            <a:ext cx="751887" cy="1015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形标注 2"/>
          <p:cNvSpPr/>
          <p:nvPr/>
        </p:nvSpPr>
        <p:spPr>
          <a:xfrm>
            <a:off x="7713744" y="3605183"/>
            <a:ext cx="432048" cy="555504"/>
          </a:xfrm>
          <a:prstGeom prst="wedgeEllipseCallout">
            <a:avLst>
              <a:gd name="adj1" fmla="val -133187"/>
              <a:gd name="adj2" fmla="val 42371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prstClr val="white"/>
                </a:solidFill>
              </a:rPr>
              <a:t>损坏</a:t>
            </a:r>
          </a:p>
        </p:txBody>
      </p:sp>
      <p:sp>
        <p:nvSpPr>
          <p:cNvPr id="30" name="椭圆形标注 29"/>
          <p:cNvSpPr/>
          <p:nvPr/>
        </p:nvSpPr>
        <p:spPr>
          <a:xfrm>
            <a:off x="9696400" y="3744139"/>
            <a:ext cx="576064" cy="555504"/>
          </a:xfrm>
          <a:prstGeom prst="wedgeEllipseCallout">
            <a:avLst>
              <a:gd name="adj1" fmla="val -133187"/>
              <a:gd name="adj2" fmla="val 42371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</a:rPr>
              <a:t>推拉式</a:t>
            </a:r>
          </a:p>
        </p:txBody>
      </p:sp>
      <p:sp>
        <p:nvSpPr>
          <p:cNvPr id="31" name="椭圆形标注 30"/>
          <p:cNvSpPr/>
          <p:nvPr/>
        </p:nvSpPr>
        <p:spPr>
          <a:xfrm>
            <a:off x="8540258" y="5508103"/>
            <a:ext cx="432048" cy="555504"/>
          </a:xfrm>
          <a:prstGeom prst="wedgeEllipseCallout">
            <a:avLst>
              <a:gd name="adj1" fmla="val -133187"/>
              <a:gd name="adj2" fmla="val 42371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prstClr val="white"/>
                </a:solidFill>
              </a:rPr>
              <a:t>更换</a:t>
            </a:r>
          </a:p>
        </p:txBody>
      </p:sp>
      <p:sp>
        <p:nvSpPr>
          <p:cNvPr id="32" name="椭圆形标注 31"/>
          <p:cNvSpPr/>
          <p:nvPr/>
        </p:nvSpPr>
        <p:spPr>
          <a:xfrm>
            <a:off x="9984432" y="5509727"/>
            <a:ext cx="504056" cy="670482"/>
          </a:xfrm>
          <a:prstGeom prst="wedgeEllipseCallout">
            <a:avLst>
              <a:gd name="adj1" fmla="val -133187"/>
              <a:gd name="adj2" fmla="val 42371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</a:rPr>
              <a:t>按钮式</a:t>
            </a:r>
          </a:p>
        </p:txBody>
      </p:sp>
      <p:sp>
        <p:nvSpPr>
          <p:cNvPr id="19" name="椭圆 18"/>
          <p:cNvSpPr/>
          <p:nvPr/>
        </p:nvSpPr>
        <p:spPr>
          <a:xfrm>
            <a:off x="7486326" y="5992080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√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06" y="5509728"/>
            <a:ext cx="494869" cy="89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椭圆 33"/>
          <p:cNvSpPr/>
          <p:nvPr/>
        </p:nvSpPr>
        <p:spPr>
          <a:xfrm>
            <a:off x="6159318" y="5992080"/>
            <a:ext cx="432048" cy="38467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√</a:t>
            </a:r>
          </a:p>
        </p:txBody>
      </p:sp>
      <p:sp>
        <p:nvSpPr>
          <p:cNvPr id="35" name="椭圆形标注 34"/>
          <p:cNvSpPr/>
          <p:nvPr/>
        </p:nvSpPr>
        <p:spPr>
          <a:xfrm>
            <a:off x="6959654" y="5634857"/>
            <a:ext cx="648515" cy="428750"/>
          </a:xfrm>
          <a:prstGeom prst="wedgeEllipseCallout">
            <a:avLst>
              <a:gd name="adj1" fmla="val -68284"/>
              <a:gd name="adj2" fmla="val -40948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prstClr val="white"/>
                </a:solidFill>
              </a:rPr>
              <a:t>未修复的张贴标签</a:t>
            </a:r>
          </a:p>
        </p:txBody>
      </p:sp>
      <p:sp>
        <p:nvSpPr>
          <p:cNvPr id="33" name="动作按钮: 第一张 32">
            <a:hlinkClick r:id="rId10" action="ppaction://hlinksldjump" highlightClick="1"/>
          </p:cNvPr>
          <p:cNvSpPr/>
          <p:nvPr/>
        </p:nvSpPr>
        <p:spPr>
          <a:xfrm>
            <a:off x="10313962" y="6500655"/>
            <a:ext cx="323528" cy="3240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7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12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案例：钢瓶 使用完未泄压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39860"/>
              </p:ext>
            </p:extLst>
          </p:nvPr>
        </p:nvGraphicFramePr>
        <p:xfrm>
          <a:off x="1631502" y="865198"/>
          <a:ext cx="8928548" cy="5732155"/>
        </p:xfrm>
        <a:graphic>
          <a:graphicData uri="http://schemas.openxmlformats.org/drawingml/2006/table">
            <a:tbl>
              <a:tblPr/>
              <a:tblGrid>
                <a:gridCol w="22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95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</a:t>
                      </a:r>
                      <a:r>
                        <a:rPr lang="en-US" altLang="zh-C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案例本质分析及改善措施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做成：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部门：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类型：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5S 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安全 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教育 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35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描述：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28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钢瓶使用完毕回暂存区后未泄压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71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本质分析：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49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使用人员使用完毕未泄压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人员安全意识缺失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  </a:t>
                      </a: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03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改善措施：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6689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钢瓶上明显位置处贴提醒及动作步骤标签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2.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部门内部安全意识宣导和培训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3.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部门内部钢瓶泄压操作培训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4.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增加到新员工部门安全教育内容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（泄压操作：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关紧钢瓶手阀。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顺时针开</a:t>
                      </a:r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regulator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阀。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长按喷枪放气，直到两个压力表头都为零。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4.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逆时针关</a:t>
                      </a:r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regulator</a:t>
                      </a:r>
                      <a:r>
                        <a:rPr lang="zh-CN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阀。）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95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重点注意：泄压顺序需注意，否则有残压。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1847528" y="1751164"/>
            <a:ext cx="4104456" cy="1677836"/>
            <a:chOff x="4932040" y="3603191"/>
            <a:chExt cx="2608431" cy="1265969"/>
          </a:xfrm>
        </p:grpSpPr>
        <p:grpSp>
          <p:nvGrpSpPr>
            <p:cNvPr id="17" name="组合 16"/>
            <p:cNvGrpSpPr/>
            <p:nvPr/>
          </p:nvGrpSpPr>
          <p:grpSpPr>
            <a:xfrm>
              <a:off x="4932040" y="3603191"/>
              <a:ext cx="2608431" cy="1265969"/>
              <a:chOff x="0" y="0"/>
              <a:chExt cx="7714669" cy="2149929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866571" cy="2149929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98313" y="13931"/>
                <a:ext cx="2816356" cy="2112269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641" y="27214"/>
                <a:ext cx="2816678" cy="2112510"/>
              </a:xfrm>
              <a:prstGeom prst="rect">
                <a:avLst/>
              </a:prstGeom>
            </p:spPr>
          </p:pic>
        </p:grpSp>
        <p:sp>
          <p:nvSpPr>
            <p:cNvPr id="19" name="椭圆 18"/>
            <p:cNvSpPr/>
            <p:nvPr/>
          </p:nvSpPr>
          <p:spPr>
            <a:xfrm>
              <a:off x="5004047" y="3717032"/>
              <a:ext cx="897217" cy="10081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/>
            </a:p>
          </p:txBody>
        </p:sp>
      </p:grpSp>
      <p:sp>
        <p:nvSpPr>
          <p:cNvPr id="2" name="下箭头 1"/>
          <p:cNvSpPr/>
          <p:nvPr/>
        </p:nvSpPr>
        <p:spPr>
          <a:xfrm>
            <a:off x="3803195" y="3742608"/>
            <a:ext cx="306600" cy="262457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32459" y="3440034"/>
            <a:ext cx="648072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整改前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3156" y="6021289"/>
            <a:ext cx="648072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整改后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t="8976" r="21911" b="11138"/>
          <a:stretch/>
        </p:blipFill>
        <p:spPr bwMode="auto">
          <a:xfrm>
            <a:off x="8429220" y="4689140"/>
            <a:ext cx="1771236" cy="9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椭圆 5"/>
          <p:cNvSpPr/>
          <p:nvPr/>
        </p:nvSpPr>
        <p:spPr>
          <a:xfrm>
            <a:off x="8400256" y="4725144"/>
            <a:ext cx="91458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731806" y="4005064"/>
            <a:ext cx="4327124" cy="2016224"/>
            <a:chOff x="207806" y="4149080"/>
            <a:chExt cx="4327124" cy="2016224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70" t="6804" r="19506" b="10984"/>
            <a:stretch/>
          </p:blipFill>
          <p:spPr bwMode="auto">
            <a:xfrm>
              <a:off x="207806" y="4149080"/>
              <a:ext cx="2185386" cy="201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7" t="6010" r="27961" b="11305"/>
            <a:stretch/>
          </p:blipFill>
          <p:spPr bwMode="auto">
            <a:xfrm>
              <a:off x="2432495" y="4149080"/>
              <a:ext cx="2102435" cy="201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椭圆 23"/>
            <p:cNvSpPr/>
            <p:nvPr/>
          </p:nvSpPr>
          <p:spPr>
            <a:xfrm>
              <a:off x="1086082" y="4905164"/>
              <a:ext cx="1193113" cy="11161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2717228" y="4943774"/>
              <a:ext cx="1193113" cy="11161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23528" y="5301208"/>
              <a:ext cx="762554" cy="720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83999" y="4365104"/>
              <a:ext cx="758735" cy="7920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39079" y="4477722"/>
            <a:ext cx="94153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regulator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0804" y="5877273"/>
            <a:ext cx="99593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二次压表头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03512" y="3933057"/>
            <a:ext cx="1007898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一次压表头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24192" y="4880194"/>
            <a:ext cx="576064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喷枪</a:t>
            </a:r>
          </a:p>
        </p:txBody>
      </p:sp>
    </p:spTree>
    <p:extLst>
      <p:ext uri="{BB962C8B-B14F-4D97-AF65-F5344CB8AC3E}">
        <p14:creationId xmlns:p14="http://schemas.microsoft.com/office/powerpoint/2010/main" val="1596317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案例本质分析：模板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562908"/>
              </p:ext>
            </p:extLst>
          </p:nvPr>
        </p:nvGraphicFramePr>
        <p:xfrm>
          <a:off x="1631502" y="836614"/>
          <a:ext cx="8928548" cy="5888183"/>
        </p:xfrm>
        <a:graphic>
          <a:graphicData uri="http://schemas.openxmlformats.org/drawingml/2006/table">
            <a:tbl>
              <a:tblPr/>
              <a:tblGrid>
                <a:gridCol w="223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设备</a:t>
                      </a:r>
                      <a:r>
                        <a:rPr lang="en-US" altLang="zh-C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6S</a:t>
                      </a:r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案例本质分析及改善措施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做成：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部门：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类型：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5S 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安全   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教育   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  <a:sym typeface="Wingdings"/>
                        </a:rPr>
                        <a:t>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4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描述：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237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 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本质分析：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62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改善措施：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1598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  <a:p>
                      <a:pPr algn="l" fontAlgn="ctr"/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935" marR="7935" marT="793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46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重点注意：</a:t>
                      </a:r>
                    </a:p>
                  </a:txBody>
                  <a:tcPr marL="7935" marR="7935" marT="7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405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351584" y="2153288"/>
            <a:ext cx="7848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五）</a:t>
            </a:r>
            <a:r>
              <a:rPr lang="zh-CN" altLang="en-US" sz="5400" dirty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设备移交前排查表：</a:t>
            </a:r>
            <a:endParaRPr lang="zh-CN" altLang="en-US" sz="54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设备移交前排查表：</a:t>
            </a:r>
          </a:p>
        </p:txBody>
      </p:sp>
    </p:spTree>
    <p:extLst>
      <p:ext uri="{BB962C8B-B14F-4D97-AF65-F5344CB8AC3E}">
        <p14:creationId xmlns:p14="http://schemas.microsoft.com/office/powerpoint/2010/main" val="3151164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设备移交前排查表：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559496" y="764704"/>
            <a:ext cx="9000554" cy="597740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000" b="1" i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设备完成装机和验机工作后，需要移交</a:t>
            </a:r>
            <a:r>
              <a:rPr lang="en-US" altLang="zh-CN" sz="2000" b="1" i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MFG </a:t>
            </a:r>
            <a:r>
              <a:rPr lang="zh-CN" altLang="en-US" sz="2000" b="1" i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开始正式量产，此时需要全面检查各项工作是否做到位</a:t>
            </a:r>
            <a:endParaRPr lang="en-US" altLang="zh-CN" sz="2000" b="1" i="1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1600" dirty="0">
                <a:latin typeface="华文楷体" pitchFamily="2" charset="-122"/>
                <a:ea typeface="华文楷体" pitchFamily="2" charset="-122"/>
              </a:rPr>
              <a:t>设备搬入后就开始依次展开各项</a:t>
            </a:r>
            <a:r>
              <a:rPr lang="en-US" altLang="zh-CN" sz="1600" dirty="0">
                <a:latin typeface="华文楷体" pitchFamily="2" charset="-122"/>
                <a:ea typeface="华文楷体" pitchFamily="2" charset="-122"/>
              </a:rPr>
              <a:t>6S </a:t>
            </a:r>
            <a:r>
              <a:rPr lang="zh-CN" altLang="en-US" sz="1600" dirty="0">
                <a:latin typeface="华文楷体" pitchFamily="2" charset="-122"/>
                <a:ea typeface="华文楷体" pitchFamily="2" charset="-122"/>
              </a:rPr>
              <a:t>工作</a:t>
            </a:r>
            <a:endParaRPr lang="en-US" altLang="zh-CN" sz="1600" dirty="0"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1600" dirty="0">
                <a:latin typeface="华文楷体" pitchFamily="2" charset="-122"/>
                <a:ea typeface="华文楷体" pitchFamily="2" charset="-122"/>
              </a:rPr>
              <a:t>过程中不断完善</a:t>
            </a:r>
            <a:endParaRPr lang="en-US" altLang="zh-CN" sz="1600" dirty="0">
              <a:latin typeface="华文楷体" pitchFamily="2" charset="-122"/>
              <a:ea typeface="华文楷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1600" dirty="0">
                <a:latin typeface="华文楷体" pitchFamily="2" charset="-122"/>
                <a:ea typeface="华文楷体" pitchFamily="2" charset="-122"/>
              </a:rPr>
              <a:t>移交时严格检查</a:t>
            </a:r>
            <a:endParaRPr lang="en-US" altLang="zh-CN" sz="1600" dirty="0"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b="1" i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设备装机阶段检查项目：</a:t>
            </a:r>
          </a:p>
        </p:txBody>
      </p:sp>
      <p:pic>
        <p:nvPicPr>
          <p:cNvPr id="8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29001"/>
            <a:ext cx="8187112" cy="2668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8544272" y="1484785"/>
          <a:ext cx="1296144" cy="1174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3" imgW="914400" imgH="828720" progId="Excel.Sheet.12">
                  <p:embed/>
                </p:oleObj>
              </mc:Choice>
              <mc:Fallback>
                <p:oleObj name="工作表" showAsIcon="1" r:id="rId3" imgW="914400" imgH="828720" progId="Excel.Sheet.12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44272" y="1484785"/>
                        <a:ext cx="1296144" cy="1174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19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-90264"/>
            <a:ext cx="8229600" cy="998984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设备移交前排查表：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559496" y="764704"/>
            <a:ext cx="9000554" cy="597740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000" b="1" i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设备移交阶段检查项目：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22610"/>
            <a:ext cx="8187113" cy="5619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296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3200400" y="2286000"/>
            <a:ext cx="5791200" cy="2286000"/>
            <a:chOff x="1067" y="1436"/>
            <a:chExt cx="3648" cy="1440"/>
          </a:xfrm>
        </p:grpSpPr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1067" y="1436"/>
              <a:ext cx="3648" cy="1440"/>
              <a:chOff x="1406" y="2514"/>
              <a:chExt cx="3648" cy="1440"/>
            </a:xfrm>
          </p:grpSpPr>
          <p:sp>
            <p:nvSpPr>
              <p:cNvPr id="12" name="AutoShape 5"/>
              <p:cNvSpPr>
                <a:spLocks noChangeArrowheads="1"/>
              </p:cNvSpPr>
              <p:nvPr/>
            </p:nvSpPr>
            <p:spPr bwMode="auto">
              <a:xfrm>
                <a:off x="1406" y="2514"/>
                <a:ext cx="3648" cy="1440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 sz="2400">
                  <a:solidFill>
                    <a:srgbClr val="003399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13" name="Group 6"/>
              <p:cNvGrpSpPr>
                <a:grpSpLocks/>
              </p:cNvGrpSpPr>
              <p:nvPr/>
            </p:nvGrpSpPr>
            <p:grpSpPr bwMode="auto">
              <a:xfrm>
                <a:off x="1475" y="2600"/>
                <a:ext cx="3510" cy="1291"/>
                <a:chOff x="1128" y="1301"/>
                <a:chExt cx="3510" cy="1291"/>
              </a:xfrm>
            </p:grpSpPr>
            <p:sp>
              <p:nvSpPr>
                <p:cNvPr id="1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133" y="1301"/>
                  <a:ext cx="3505" cy="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476250" indent="-4762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5000" b="1" dirty="0">
                      <a:solidFill>
                        <a:schemeClr val="bg1"/>
                      </a:solidFill>
                    </a:rPr>
                    <a:t>Thank you </a:t>
                  </a:r>
                  <a:r>
                    <a:rPr lang="zh-CN" altLang="en-US" sz="4000" b="1" dirty="0">
                      <a:solidFill>
                        <a:schemeClr val="bg1"/>
                      </a:solidFill>
                      <a:ea typeface="幼圆" pitchFamily="49" charset="-122"/>
                    </a:rPr>
                    <a:t>谢谢</a:t>
                  </a:r>
                </a:p>
              </p:txBody>
            </p:sp>
            <p:sp>
              <p:nvSpPr>
                <p:cNvPr id="1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128" y="2054"/>
                  <a:ext cx="3435" cy="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476250" indent="-4762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5000" b="1" dirty="0">
                      <a:solidFill>
                        <a:schemeClr val="bg1"/>
                      </a:solidFill>
                    </a:rPr>
                    <a:t>Q&amp;A  </a:t>
                  </a:r>
                  <a:r>
                    <a:rPr lang="zh-CN" altLang="en-US" sz="4000" b="1" dirty="0">
                      <a:solidFill>
                        <a:schemeClr val="bg1"/>
                      </a:solidFill>
                      <a:ea typeface="幼圆" pitchFamily="49" charset="-122"/>
                    </a:rPr>
                    <a:t>请您提问</a:t>
                  </a:r>
                </a:p>
              </p:txBody>
            </p:sp>
          </p:grpSp>
        </p:grp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104" y="2196"/>
              <a:ext cx="358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8000" tIns="0" rIns="18000" bIns="0"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19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512" y="0"/>
            <a:ext cx="8229600" cy="764704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b="1" dirty="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  <a:cs typeface="+mn-cs"/>
              </a:rPr>
              <a:t>6S</a:t>
            </a:r>
            <a:r>
              <a:rPr lang="zh-CN" altLang="en-US" b="1" dirty="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  <a:cs typeface="+mn-cs"/>
              </a:rPr>
              <a:t>的起源：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919536" y="980729"/>
            <a:ext cx="81575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342900">
              <a:buNone/>
              <a:defRPr/>
            </a:pPr>
            <a:r>
              <a:rPr lang="en-US" altLang="zh-CN" sz="2400" b="1" dirty="0"/>
              <a:t>      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起源于日本的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5S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管理，是日本企业一种独特的管理方法。指的是在生产现场对材料、设备、人员等生产要素进行有效的管理，为其他管理活动奠定良好的基础，是日本产品质量得以迅猛提高营销全球的成功之处。</a:t>
            </a:r>
            <a:endParaRPr lang="en-US" altLang="zh-CN" sz="2800" b="1" dirty="0">
              <a:latin typeface="华文楷体" pitchFamily="2" charset="-122"/>
              <a:ea typeface="华文楷体" pitchFamily="2" charset="-122"/>
            </a:endParaRPr>
          </a:p>
          <a:p>
            <a:pPr indent="342900">
              <a:buNone/>
              <a:defRPr/>
            </a:pP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   整理、整顿、清扫、清洁、素养在日本罗马语拼写的第一个字母均为“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</a:t>
            </a:r>
            <a:r>
              <a:rPr lang="en-US" altLang="zh-CN" sz="2800" b="1" dirty="0">
                <a:latin typeface="华文楷体" pitchFamily="2" charset="-122"/>
                <a:ea typeface="华文楷体" pitchFamily="2" charset="-122"/>
              </a:rPr>
              <a:t>”,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所以俗称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5S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。之后，中国企业根据实际需要，增加了第</a:t>
            </a:r>
            <a:r>
              <a:rPr lang="en-US" altLang="zh-CN" sz="2800" b="1" dirty="0">
                <a:latin typeface="华文楷体" pitchFamily="2" charset="-122"/>
                <a:ea typeface="华文楷体" pitchFamily="2" charset="-122"/>
              </a:rPr>
              <a:t>6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个“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</a:t>
            </a:r>
            <a:r>
              <a:rPr lang="en-US" altLang="zh-CN" sz="2800" b="1" dirty="0">
                <a:latin typeface="华文楷体" pitchFamily="2" charset="-122"/>
                <a:ea typeface="华文楷体" pitchFamily="2" charset="-122"/>
              </a:rPr>
              <a:t>”------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安全（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SECURITY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）。</a:t>
            </a:r>
            <a:endParaRPr lang="en-US" altLang="zh-CN" sz="2800" b="1" dirty="0"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None/>
              <a:defRPr/>
            </a:pPr>
            <a:endParaRPr lang="zh-CN" altLang="en-US" sz="2800" b="1" dirty="0">
              <a:latin typeface="华文楷体" pitchFamily="2" charset="-122"/>
              <a:ea typeface="华文楷体" pitchFamily="2" charset="-122"/>
            </a:endParaRPr>
          </a:p>
          <a:p>
            <a:pPr>
              <a:buFont typeface="Wingdings" pitchFamily="2" charset="2"/>
              <a:buNone/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549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91215" y="1"/>
            <a:ext cx="41764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6S</a:t>
            </a: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的定义</a:t>
            </a:r>
            <a:r>
              <a:rPr lang="zh-CN" altLang="en-US" sz="44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  <a:endParaRPr lang="en-US" altLang="zh-CN" sz="44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688585" y="908721"/>
            <a:ext cx="8712967" cy="519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宋体" charset="-122"/>
                <a:ea typeface="宋体" charset="-122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1"/>
              </a:buClr>
              <a:buSzPct val="50000"/>
              <a:defRPr/>
            </a:pPr>
            <a:r>
              <a:rPr kumimoji="0" lang="zh-TW" altLang="en-US" sz="2800" i="1" u="sng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整理 </a:t>
            </a:r>
            <a:r>
              <a:rPr kumimoji="0" lang="en-US" altLang="zh-TW" sz="2800" i="1" u="sng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:</a:t>
            </a:r>
            <a:r>
              <a:rPr kumimoji="0"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将工作场所的任何物品区分为有必要和没有必要 的，除了有必要的留下来，其他的都消除掉。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0" lang="zh-TW" altLang="en-US" sz="2800" i="1" u="sng" dirty="0">
                <a:solidFill>
                  <a:srgbClr val="996600"/>
                </a:solidFill>
                <a:latin typeface="华文楷体" pitchFamily="2" charset="-122"/>
                <a:ea typeface="华文楷体" pitchFamily="2" charset="-122"/>
              </a:rPr>
              <a:t>整顿 </a:t>
            </a:r>
            <a:r>
              <a:rPr kumimoji="0" lang="en-US" altLang="zh-TW" sz="2800" i="1" u="sng" dirty="0">
                <a:solidFill>
                  <a:srgbClr val="996600"/>
                </a:solidFill>
                <a:latin typeface="华文楷体" pitchFamily="2" charset="-122"/>
                <a:ea typeface="华文楷体" pitchFamily="2" charset="-122"/>
              </a:rPr>
              <a:t>:</a:t>
            </a:r>
            <a:r>
              <a:rPr kumimoji="0"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把留下来的必要用的物品依规定位置摆放，并放置整齐加以标识。</a:t>
            </a:r>
          </a:p>
          <a:p>
            <a:pPr eaLnBrk="1" hangingPunct="1">
              <a:defRPr/>
            </a:pPr>
            <a:r>
              <a:rPr kumimoji="0" lang="zh-TW" altLang="en-US" sz="2800" i="1" u="sng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清扫 </a:t>
            </a:r>
            <a:r>
              <a:rPr kumimoji="0" lang="en-US" altLang="zh-TW" sz="2800" i="1" u="sng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:</a:t>
            </a:r>
            <a:r>
              <a:rPr kumimoji="0"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将工作场所内看得见与看不见的地方清扫干净，保持工作场所干净、亮丽的环境。</a:t>
            </a:r>
          </a:p>
          <a:p>
            <a:pPr marL="0" indent="0" eaLnBrk="1" hangingPunct="1">
              <a:spcBef>
                <a:spcPct val="20000"/>
              </a:spcBef>
              <a:buClr>
                <a:schemeClr val="accent1"/>
              </a:buClr>
              <a:buSzPct val="50000"/>
              <a:defRPr/>
            </a:pPr>
            <a:r>
              <a:rPr kumimoji="0" lang="zh-TW" altLang="en-US" sz="2800" i="1" u="sng" dirty="0">
                <a:solidFill>
                  <a:srgbClr val="CC0099"/>
                </a:solidFill>
                <a:latin typeface="华文楷体" pitchFamily="2" charset="-122"/>
                <a:ea typeface="华文楷体" pitchFamily="2" charset="-122"/>
              </a:rPr>
              <a:t>清洁 </a:t>
            </a:r>
            <a:r>
              <a:rPr kumimoji="0" lang="en-US" altLang="zh-TW" sz="2800" i="1" u="sng" dirty="0">
                <a:solidFill>
                  <a:srgbClr val="CC0099"/>
                </a:solidFill>
                <a:latin typeface="华文楷体" pitchFamily="2" charset="-122"/>
                <a:ea typeface="华文楷体" pitchFamily="2" charset="-122"/>
              </a:rPr>
              <a:t>:</a:t>
            </a:r>
            <a:r>
              <a:rPr kumimoji="0"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将整理、整顿、清扫进行到底，并且制度化，经常保持环境处在美观的状态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eaLnBrk="1" hangingPunct="1">
              <a:buFont typeface="Wingdings" pitchFamily="2" charset="2"/>
              <a:buNone/>
              <a:defRPr/>
            </a:pPr>
            <a:r>
              <a:rPr kumimoji="0" lang="zh-TW" altLang="en-US" sz="2800" i="1" u="sng" dirty="0">
                <a:solidFill>
                  <a:srgbClr val="00B0F0"/>
                </a:solidFill>
                <a:latin typeface="华文楷体" pitchFamily="2" charset="-122"/>
                <a:ea typeface="华文楷体" pitchFamily="2" charset="-122"/>
              </a:rPr>
              <a:t>素养 </a:t>
            </a:r>
            <a:r>
              <a:rPr kumimoji="0" lang="en-US" altLang="zh-TW" sz="2800" i="1" u="sng" dirty="0">
                <a:solidFill>
                  <a:srgbClr val="00B0F0"/>
                </a:solidFill>
                <a:latin typeface="华文楷体" pitchFamily="2" charset="-122"/>
                <a:ea typeface="华文楷体" pitchFamily="2" charset="-122"/>
              </a:rPr>
              <a:t>:</a:t>
            </a:r>
            <a:r>
              <a:rPr kumimoji="0"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每位成员养成良好的习惯，并遵守规则做事，培养积极主动的精神（也称习惯性）。</a:t>
            </a:r>
            <a:endParaRPr kumimoji="0" lang="en-US" altLang="zh-CN" sz="24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800" i="1" u="sng" dirty="0">
                <a:solidFill>
                  <a:srgbClr val="00B050"/>
                </a:solidFill>
                <a:latin typeface="华文楷体" pitchFamily="2" charset="-122"/>
                <a:ea typeface="华文楷体" pitchFamily="2" charset="-122"/>
              </a:rPr>
              <a:t>安全</a:t>
            </a:r>
            <a:r>
              <a:rPr kumimoji="0" lang="en-US" altLang="zh-CN" sz="2800" i="1" u="sng" dirty="0">
                <a:solidFill>
                  <a:srgbClr val="00B050"/>
                </a:solidFill>
                <a:latin typeface="华文楷体" pitchFamily="2" charset="-122"/>
                <a:ea typeface="华文楷体" pitchFamily="2" charset="-122"/>
              </a:rPr>
              <a:t>:</a:t>
            </a:r>
            <a:r>
              <a:rPr kumimoji="0"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重视成员安全教育，每时每刻都有安全第一观念，       防范于未然。</a:t>
            </a:r>
            <a:endParaRPr kumimoji="0" lang="en-US" altLang="zh-CN" sz="24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kumimoji="0" lang="en-US" altLang="zh-TW" sz="24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395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31504" y="12293"/>
            <a:ext cx="266429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目的</a:t>
            </a:r>
            <a:r>
              <a:rPr lang="zh-CN" altLang="en-US" sz="44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  <a:endParaRPr lang="en-US" altLang="zh-CN" sz="44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75520" y="836712"/>
            <a:ext cx="8319393" cy="5539838"/>
          </a:xfrm>
          <a:prstGeom prst="horizontalScroll">
            <a:avLst>
              <a:gd name="adj" fmla="val 12500"/>
            </a:avLst>
          </a:prstGeom>
          <a:solidFill>
            <a:srgbClr val="CCFFCC"/>
          </a:solidFill>
          <a:ln w="762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       为了确保有一个安全整洁的工作环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>
              <a:defRPr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境，从而对保证生产线的流通、稳定和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>
              <a:defRPr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提高生产线的产量、品质起到保障和促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>
              <a:defRPr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进的作用。</a:t>
            </a:r>
          </a:p>
        </p:txBody>
      </p:sp>
      <p:pic>
        <p:nvPicPr>
          <p:cNvPr id="9" name="Picture 2" descr="C:\Users\94086\Desktop\360安全浏览器截图12063483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5217">
            <a:off x="7810426" y="4339852"/>
            <a:ext cx="1539490" cy="17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1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31504" y="12293"/>
            <a:ext cx="511256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执行</a:t>
            </a:r>
            <a:r>
              <a:rPr lang="en-US" altLang="zh-CN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6S</a:t>
            </a:r>
            <a:r>
              <a:rPr lang="zh-CN" altLang="en-US" sz="44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的好处：</a:t>
            </a:r>
            <a:endParaRPr lang="en-US" altLang="zh-CN" sz="4400" b="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4464" y="980729"/>
            <a:ext cx="89289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提供一个舒适的工作环境；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提供一个安全的作业场所；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塑造一个企业的优良形象；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提高员工工作热情和敬业精神；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提高员工的素质；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提高企业的整体战斗力、核心竞争力；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稳定产品的质量水平；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提高工作效率，降低消耗；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>
                <a:latin typeface="华文楷体" pitchFamily="2" charset="-122"/>
                <a:ea typeface="华文楷体" pitchFamily="2" charset="-122"/>
              </a:rPr>
              <a:t>提高设备的使用寿命，减少维修费用。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80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6FB0-A2E3-4494-B976-A013211C7297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1631504" y="35655"/>
            <a:ext cx="4690864" cy="706090"/>
          </a:xfrm>
        </p:spPr>
        <p:txBody>
          <a:bodyPr>
            <a:noAutofit/>
          </a:bodyPr>
          <a:lstStyle/>
          <a:p>
            <a:pPr algn="l" eaLnBrk="1" hangingPunct="1"/>
            <a:r>
              <a:rPr lang="zh-TW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整理</a:t>
            </a:r>
            <a:r>
              <a:rPr lang="zh-CN" altLang="en-US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的目标</a:t>
            </a:r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1052736"/>
            <a:ext cx="8784976" cy="2880320"/>
          </a:xfrm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腾出空间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 eaLnBrk="1" hangingPunct="1"/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减少误用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pPr eaLnBrk="1" hangingPunct="1"/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营造清爽的工作环境</a:t>
            </a:r>
            <a:endParaRPr lang="en-US" altLang="zh-TW" b="1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-263" r="19450" b="8260"/>
          <a:stretch/>
        </p:blipFill>
        <p:spPr>
          <a:xfrm>
            <a:off x="6528048" y="2276872"/>
            <a:ext cx="4003590" cy="40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2947</Words>
  <Application>Microsoft Office PowerPoint</Application>
  <PresentationFormat>宽屏</PresentationFormat>
  <Paragraphs>547</Paragraphs>
  <Slides>48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等线</vt:lpstr>
      <vt:lpstr>等线 Light</vt:lpstr>
      <vt:lpstr>黑体</vt:lpstr>
      <vt:lpstr>华文楷体</vt:lpstr>
      <vt:lpstr>宋体</vt:lpstr>
      <vt:lpstr>文鼎中楷簡</vt:lpstr>
      <vt:lpstr>Arial</vt:lpstr>
      <vt:lpstr>Calibri</vt:lpstr>
      <vt:lpstr>Times New Roman</vt:lpstr>
      <vt:lpstr>Wingdings</vt:lpstr>
      <vt:lpstr>Wingdings 2</vt:lpstr>
      <vt:lpstr>Office 主题​​</vt:lpstr>
      <vt:lpstr>剪辑</vt:lpstr>
      <vt:lpstr>工作表</vt:lpstr>
      <vt:lpstr>6S教育培训资料</vt:lpstr>
      <vt:lpstr>PowerPoint 演示文稿</vt:lpstr>
      <vt:lpstr>PowerPoint 演示文稿</vt:lpstr>
      <vt:lpstr>PowerPoint 演示文稿</vt:lpstr>
      <vt:lpstr>6S的起源：</vt:lpstr>
      <vt:lpstr>PowerPoint 演示文稿</vt:lpstr>
      <vt:lpstr>PowerPoint 演示文稿</vt:lpstr>
      <vt:lpstr>PowerPoint 演示文稿</vt:lpstr>
      <vt:lpstr>整理的目标：</vt:lpstr>
      <vt:lpstr>整顿的目标：</vt:lpstr>
      <vt:lpstr>整顿的要诀：</vt:lpstr>
      <vt:lpstr>清扫的目标：</vt:lpstr>
      <vt:lpstr>清洁的目标：</vt:lpstr>
      <vt:lpstr>素养的目标：</vt:lpstr>
      <vt:lpstr>素养的实施方法：</vt:lpstr>
      <vt:lpstr>安全的目标：</vt:lpstr>
      <vt:lpstr>安全要诀：</vt:lpstr>
      <vt:lpstr>安全的执要点：</vt:lpstr>
      <vt:lpstr>PowerPoint 演示文稿</vt:lpstr>
      <vt:lpstr>6S的精神：</vt:lpstr>
      <vt:lpstr>6S之间的关系：</vt:lpstr>
      <vt:lpstr>6S速记口诀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设备6S案例本质分析：</vt:lpstr>
      <vt:lpstr>设备6S案例本质分析：</vt:lpstr>
      <vt:lpstr>设备6S案例本质分析：</vt:lpstr>
      <vt:lpstr>设备6S案例本质分析：1</vt:lpstr>
      <vt:lpstr>设备6S案例本质分析：2</vt:lpstr>
      <vt:lpstr>设备6S案例本质分析：3</vt:lpstr>
      <vt:lpstr>设备6S案例本质分析：4</vt:lpstr>
      <vt:lpstr>设备6S案例本质分析：5</vt:lpstr>
      <vt:lpstr>设备6S案例本质分析：6</vt:lpstr>
      <vt:lpstr>设备6S案例本质分析：7</vt:lpstr>
      <vt:lpstr>设备6S案例：钢瓶 使用完未泄压</vt:lpstr>
      <vt:lpstr>设备6S案例本质分析：模板2</vt:lpstr>
      <vt:lpstr>设备移交前排查表：</vt:lpstr>
      <vt:lpstr>设备移交前排查表：</vt:lpstr>
      <vt:lpstr>设备移交前排查表：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工程二部6S教育培训资料</dc:title>
  <dc:creator>admin</dc:creator>
  <cp:lastModifiedBy>谷 朋</cp:lastModifiedBy>
  <cp:revision>3</cp:revision>
  <dcterms:created xsi:type="dcterms:W3CDTF">2021-10-19T09:49:12Z</dcterms:created>
  <dcterms:modified xsi:type="dcterms:W3CDTF">2022-07-04T09:50:29Z</dcterms:modified>
</cp:coreProperties>
</file>